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Figtree"/>
      <p:regular r:id="rId45"/>
      <p:bold r:id="rId46"/>
      <p:italic r:id="rId47"/>
      <p:boldItalic r:id="rId48"/>
    </p:embeddedFont>
    <p:embeddedFont>
      <p:font typeface="Figtree Black"/>
      <p:bold r:id="rId49"/>
      <p:boldItalic r:id="rId50"/>
    </p:embeddedFont>
    <p:embeddedFont>
      <p:font typeface="Figtree ExtraBold"/>
      <p:bold r:id="rId51"/>
      <p:boldItalic r:id="rId52"/>
    </p:embeddedFont>
    <p:embeddedFont>
      <p:font typeface="DM Sans Medium"/>
      <p:regular r:id="rId53"/>
      <p:bold r:id="rId54"/>
      <p:italic r:id="rId55"/>
      <p:boldItalic r:id="rId56"/>
    </p:embeddedFont>
    <p:embeddedFont>
      <p:font typeface="Bebas Neue"/>
      <p:regular r:id="rId57"/>
    </p:embeddedFont>
    <p:embeddedFont>
      <p:font typeface="DM Sans SemiBold"/>
      <p:regular r:id="rId58"/>
      <p:bold r:id="rId59"/>
      <p:italic r:id="rId60"/>
      <p:boldItalic r:id="rId61"/>
    </p:embeddedFont>
    <p:embeddedFont>
      <p:font typeface="Figtree SemiBold"/>
      <p:regular r:id="rId62"/>
      <p:bold r:id="rId63"/>
      <p:italic r:id="rId64"/>
      <p:boldItalic r:id="rId65"/>
    </p:embeddedFont>
    <p:embeddedFont>
      <p:font typeface="Syne"/>
      <p:regular r:id="rId66"/>
      <p:bold r:id="rId67"/>
    </p:embeddedFont>
    <p:embeddedFont>
      <p:font typeface="Albert Sans"/>
      <p:regular r:id="rId68"/>
      <p:bold r:id="rId69"/>
      <p:italic r:id="rId70"/>
      <p:boldItalic r:id="rId71"/>
    </p:embeddedFont>
    <p:embeddedFont>
      <p:font typeface="PT Sans"/>
      <p:regular r:id="rId72"/>
      <p:bold r:id="rId73"/>
      <p:italic r:id="rId74"/>
      <p:boldItalic r:id="rId75"/>
    </p:embeddedFont>
    <p:embeddedFont>
      <p:font typeface="DM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">
          <p15:clr>
            <a:srgbClr val="747775"/>
          </p15:clr>
        </p15:guide>
        <p15:guide id="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F9D0DD-8DD5-45AA-AC9C-982C71AC35D3}">
  <a:tblStyle styleId="{94F9D0DD-8DD5-45AA-AC9C-982C71AC35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"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Figtree-bold.fntdata"/><Relationship Id="rId45" Type="http://schemas.openxmlformats.org/officeDocument/2006/relationships/font" Target="fonts/Figtre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gtree-boldItalic.fntdata"/><Relationship Id="rId47" Type="http://schemas.openxmlformats.org/officeDocument/2006/relationships/font" Target="fonts/Figtree-italic.fntdata"/><Relationship Id="rId49" Type="http://schemas.openxmlformats.org/officeDocument/2006/relationships/font" Target="fonts/Figtree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TSans-bold.fntdata"/><Relationship Id="rId72" Type="http://schemas.openxmlformats.org/officeDocument/2006/relationships/font" Target="fonts/PTSans-regular.fntdata"/><Relationship Id="rId31" Type="http://schemas.openxmlformats.org/officeDocument/2006/relationships/slide" Target="slides/slide25.xml"/><Relationship Id="rId75" Type="http://schemas.openxmlformats.org/officeDocument/2006/relationships/font" Target="fonts/PT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PTSans-italic.fntdata"/><Relationship Id="rId33" Type="http://schemas.openxmlformats.org/officeDocument/2006/relationships/slide" Target="slides/slide27.xml"/><Relationship Id="rId77" Type="http://schemas.openxmlformats.org/officeDocument/2006/relationships/font" Target="fonts/DMSans-bold.fntdata"/><Relationship Id="rId32" Type="http://schemas.openxmlformats.org/officeDocument/2006/relationships/slide" Target="slides/slide26.xml"/><Relationship Id="rId76" Type="http://schemas.openxmlformats.org/officeDocument/2006/relationships/font" Target="fonts/DMSans-regular.fntdata"/><Relationship Id="rId35" Type="http://schemas.openxmlformats.org/officeDocument/2006/relationships/slide" Target="slides/slide29.xml"/><Relationship Id="rId79" Type="http://schemas.openxmlformats.org/officeDocument/2006/relationships/font" Target="fonts/DM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DMSans-italic.fntdata"/><Relationship Id="rId71" Type="http://schemas.openxmlformats.org/officeDocument/2006/relationships/font" Target="fonts/AlbertSans-boldItalic.fntdata"/><Relationship Id="rId70" Type="http://schemas.openxmlformats.org/officeDocument/2006/relationships/font" Target="fonts/Albert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FigtreeSemiBold-regular.fntdata"/><Relationship Id="rId61" Type="http://schemas.openxmlformats.org/officeDocument/2006/relationships/font" Target="fonts/DMSansSemiBold-boldItalic.fntdata"/><Relationship Id="rId20" Type="http://schemas.openxmlformats.org/officeDocument/2006/relationships/slide" Target="slides/slide14.xml"/><Relationship Id="rId64" Type="http://schemas.openxmlformats.org/officeDocument/2006/relationships/font" Target="fonts/FigtreeSemiBold-italic.fntdata"/><Relationship Id="rId63" Type="http://schemas.openxmlformats.org/officeDocument/2006/relationships/font" Target="fonts/FigtreeSemiBold-bold.fntdata"/><Relationship Id="rId22" Type="http://schemas.openxmlformats.org/officeDocument/2006/relationships/slide" Target="slides/slide16.xml"/><Relationship Id="rId66" Type="http://schemas.openxmlformats.org/officeDocument/2006/relationships/font" Target="fonts/Syne-regular.fntdata"/><Relationship Id="rId21" Type="http://schemas.openxmlformats.org/officeDocument/2006/relationships/slide" Target="slides/slide15.xml"/><Relationship Id="rId65" Type="http://schemas.openxmlformats.org/officeDocument/2006/relationships/font" Target="fonts/FigtreeSemi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AlbertSans-regular.fntdata"/><Relationship Id="rId23" Type="http://schemas.openxmlformats.org/officeDocument/2006/relationships/slide" Target="slides/slide17.xml"/><Relationship Id="rId67" Type="http://schemas.openxmlformats.org/officeDocument/2006/relationships/font" Target="fonts/Syne-bold.fntdata"/><Relationship Id="rId60" Type="http://schemas.openxmlformats.org/officeDocument/2006/relationships/font" Target="fonts/DMSansSemiBol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lbert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gtreeExtraBold-bold.fntdata"/><Relationship Id="rId50" Type="http://schemas.openxmlformats.org/officeDocument/2006/relationships/font" Target="fonts/FigtreeBlack-boldItalic.fntdata"/><Relationship Id="rId53" Type="http://schemas.openxmlformats.org/officeDocument/2006/relationships/font" Target="fonts/DMSansMedium-regular.fntdata"/><Relationship Id="rId52" Type="http://schemas.openxmlformats.org/officeDocument/2006/relationships/font" Target="fonts/FigtreeExtraBold-boldItalic.fntdata"/><Relationship Id="rId11" Type="http://schemas.openxmlformats.org/officeDocument/2006/relationships/slide" Target="slides/slide5.xml"/><Relationship Id="rId55" Type="http://schemas.openxmlformats.org/officeDocument/2006/relationships/font" Target="fonts/DMSansMedium-italic.fntdata"/><Relationship Id="rId10" Type="http://schemas.openxmlformats.org/officeDocument/2006/relationships/slide" Target="slides/slide4.xml"/><Relationship Id="rId54" Type="http://schemas.openxmlformats.org/officeDocument/2006/relationships/font" Target="fonts/DMSansMedium-bold.fntdata"/><Relationship Id="rId13" Type="http://schemas.openxmlformats.org/officeDocument/2006/relationships/slide" Target="slides/slide7.xml"/><Relationship Id="rId57" Type="http://schemas.openxmlformats.org/officeDocument/2006/relationships/font" Target="fonts/BebasNeue-regular.fntdata"/><Relationship Id="rId12" Type="http://schemas.openxmlformats.org/officeDocument/2006/relationships/slide" Target="slides/slide6.xml"/><Relationship Id="rId56" Type="http://schemas.openxmlformats.org/officeDocument/2006/relationships/font" Target="fonts/DMSansMedium-boldItalic.fntdata"/><Relationship Id="rId15" Type="http://schemas.openxmlformats.org/officeDocument/2006/relationships/slide" Target="slides/slide9.xml"/><Relationship Id="rId59" Type="http://schemas.openxmlformats.org/officeDocument/2006/relationships/font" Target="fonts/DMSansSemiBold-bold.fntdata"/><Relationship Id="rId14" Type="http://schemas.openxmlformats.org/officeDocument/2006/relationships/slide" Target="slides/slide8.xml"/><Relationship Id="rId58" Type="http://schemas.openxmlformats.org/officeDocument/2006/relationships/font" Target="fonts/DMSans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7f2795a5e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57f2795a5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7f2795a5e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57f2795a5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https://chatgpt.com/share/673f9014-ac50-8001-a3bf-e7be0f58fcd2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7f2795a5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57f2795a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7f2795a5e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357f2795a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7f2795a5e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57f2795a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7f2795a5e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57f2795a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7f2795a5e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357f2795a5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7f2795a5e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57f2795a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7f2795a5e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357f2795a5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7f2795a5e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357f2795a5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7f2795a5e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57f2795a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7f2795a5e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357f2795a5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7f2795a5e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57f2795a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57f2795a5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57f2795a5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7f2795a5e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57f2795a5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7f2795a5e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57f2795a5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rgbClr val="FF0000"/>
                </a:solidFill>
              </a:rPr>
              <a:t>Loss Function</a:t>
            </a:r>
            <a:endParaRPr b="1" sz="1100" u="sng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 u="sng">
                <a:solidFill>
                  <a:srgbClr val="FF0000"/>
                </a:solidFill>
              </a:rPr>
              <a:t>Optimizer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100" u="sng">
                <a:solidFill>
                  <a:srgbClr val="FF0000"/>
                </a:solidFill>
              </a:rPr>
              <a:t>Training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7f2795a5e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57f2795a5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rgbClr val="FF0000"/>
                </a:solidFill>
              </a:rPr>
              <a:t>Suggested Solutions</a:t>
            </a:r>
            <a:endParaRPr b="1" sz="1100" u="sng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57f2795a5e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357f2795a5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7f2795a5e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357f2795a5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7f2795a5e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57f2795a5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7f2795a5e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57f2795a5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7f2795a5e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57f2795a5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4182874">
            <a:off x="-2169038" y="2643407"/>
            <a:ext cx="4439920" cy="4021113"/>
            <a:chOff x="1532150" y="495200"/>
            <a:chExt cx="1676075" cy="1517975"/>
          </a:xfrm>
        </p:grpSpPr>
        <p:sp>
          <p:nvSpPr>
            <p:cNvPr id="10" name="Google Shape;10;p2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-4610674">
            <a:off x="6786032" y="-1653080"/>
            <a:ext cx="4439957" cy="4021147"/>
            <a:chOff x="1532150" y="495200"/>
            <a:chExt cx="1676075" cy="1517975"/>
          </a:xfrm>
        </p:grpSpPr>
        <p:sp>
          <p:nvSpPr>
            <p:cNvPr id="14" name="Google Shape;14;p2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048300" y="1336250"/>
            <a:ext cx="46533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4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048300" y="3398450"/>
            <a:ext cx="4653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 rot="-4610674">
            <a:off x="-436168" y="2986445"/>
            <a:ext cx="4439957" cy="4021147"/>
            <a:chOff x="1532150" y="495200"/>
            <a:chExt cx="1676075" cy="1517975"/>
          </a:xfrm>
        </p:grpSpPr>
        <p:sp>
          <p:nvSpPr>
            <p:cNvPr id="144" name="Google Shape;144;p11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1"/>
          <p:cNvGrpSpPr/>
          <p:nvPr/>
        </p:nvGrpSpPr>
        <p:grpSpPr>
          <a:xfrm rot="-4610674">
            <a:off x="3620932" y="-1520167"/>
            <a:ext cx="4439957" cy="4021147"/>
            <a:chOff x="1532150" y="495200"/>
            <a:chExt cx="1676075" cy="1517975"/>
          </a:xfrm>
        </p:grpSpPr>
        <p:sp>
          <p:nvSpPr>
            <p:cNvPr id="148" name="Google Shape;148;p11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11"/>
          <p:cNvSpPr/>
          <p:nvPr/>
        </p:nvSpPr>
        <p:spPr>
          <a:xfrm flipH="1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1"/>
          <p:cNvGrpSpPr/>
          <p:nvPr/>
        </p:nvGrpSpPr>
        <p:grpSpPr>
          <a:xfrm flipH="1">
            <a:off x="8290500" y="473650"/>
            <a:ext cx="195900" cy="580500"/>
            <a:chOff x="713225" y="346000"/>
            <a:chExt cx="195900" cy="580500"/>
          </a:xfrm>
        </p:grpSpPr>
        <p:cxnSp>
          <p:nvCxnSpPr>
            <p:cNvPr id="153" name="Google Shape;153;p1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1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" name="Google Shape;155;p11"/>
          <p:cNvSpPr txBox="1"/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1"/>
          <p:cNvSpPr txBox="1"/>
          <p:nvPr/>
        </p:nvSpPr>
        <p:spPr>
          <a:xfrm>
            <a:off x="713225" y="3611950"/>
            <a:ext cx="5419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</a:t>
            </a:r>
            <a:r>
              <a:rPr b="0" i="0" lang="en-US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This presentation template was created by </a:t>
            </a:r>
            <a:r>
              <a:rPr b="1" i="0" lang="en-US" sz="1200" u="sng" cap="none" strike="noStrik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2"/>
              </a:rPr>
              <a:t>Slidesgo</a:t>
            </a:r>
            <a:r>
              <a:rPr b="0" i="0" lang="en-US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includes icons by </a:t>
            </a:r>
            <a:r>
              <a:rPr b="1" i="0" lang="en-US" sz="1200" u="sng" cap="none" strike="noStrik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3"/>
              </a:rPr>
              <a:t>Flaticon</a:t>
            </a:r>
            <a:r>
              <a:rPr b="0" i="0" lang="en-US" sz="12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b="1" i="0" lang="en-US" sz="1200" u="sng" cap="none" strike="noStrik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4"/>
              </a:rPr>
              <a:t>Freepik</a:t>
            </a:r>
            <a:r>
              <a:rPr b="0" i="0" lang="en-US" sz="1200" u="sng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 rot="-2700000">
            <a:off x="4340577" y="3574089"/>
            <a:ext cx="5301871" cy="3378137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-1017750" y="738500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80376" y="-15744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2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164" name="Google Shape;164;p1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1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" name="Google Shape;166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" type="subTitle"/>
          </p:nvPr>
        </p:nvSpPr>
        <p:spPr>
          <a:xfrm>
            <a:off x="872400" y="2083131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2"/>
          <p:cNvSpPr txBox="1"/>
          <p:nvPr>
            <p:ph idx="2" type="subTitle"/>
          </p:nvPr>
        </p:nvSpPr>
        <p:spPr>
          <a:xfrm>
            <a:off x="3495471" y="206081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2"/>
          <p:cNvSpPr txBox="1"/>
          <p:nvPr>
            <p:ph idx="3" type="subTitle"/>
          </p:nvPr>
        </p:nvSpPr>
        <p:spPr>
          <a:xfrm>
            <a:off x="872400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2"/>
          <p:cNvSpPr txBox="1"/>
          <p:nvPr>
            <p:ph idx="4" type="subTitle"/>
          </p:nvPr>
        </p:nvSpPr>
        <p:spPr>
          <a:xfrm>
            <a:off x="3495474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"/>
          <p:cNvSpPr txBox="1"/>
          <p:nvPr>
            <p:ph idx="5" type="subTitle"/>
          </p:nvPr>
        </p:nvSpPr>
        <p:spPr>
          <a:xfrm>
            <a:off x="6118549" y="206081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6" type="subTitle"/>
          </p:nvPr>
        </p:nvSpPr>
        <p:spPr>
          <a:xfrm>
            <a:off x="6118549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7" type="title"/>
          </p:nvPr>
        </p:nvSpPr>
        <p:spPr>
          <a:xfrm>
            <a:off x="872400" y="1433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4" name="Google Shape;174;p12"/>
          <p:cNvSpPr txBox="1"/>
          <p:nvPr>
            <p:ph idx="8" type="title"/>
          </p:nvPr>
        </p:nvSpPr>
        <p:spPr>
          <a:xfrm>
            <a:off x="872400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5" name="Google Shape;175;p12"/>
          <p:cNvSpPr txBox="1"/>
          <p:nvPr>
            <p:ph idx="9" type="title"/>
          </p:nvPr>
        </p:nvSpPr>
        <p:spPr>
          <a:xfrm>
            <a:off x="3495471" y="14107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6" name="Google Shape;176;p12"/>
          <p:cNvSpPr txBox="1"/>
          <p:nvPr>
            <p:ph idx="13" type="title"/>
          </p:nvPr>
        </p:nvSpPr>
        <p:spPr>
          <a:xfrm>
            <a:off x="3495471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12"/>
          <p:cNvSpPr txBox="1"/>
          <p:nvPr>
            <p:ph idx="14" type="title"/>
          </p:nvPr>
        </p:nvSpPr>
        <p:spPr>
          <a:xfrm>
            <a:off x="6118549" y="14107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8" name="Google Shape;178;p12"/>
          <p:cNvSpPr txBox="1"/>
          <p:nvPr>
            <p:ph idx="15" type="title"/>
          </p:nvPr>
        </p:nvSpPr>
        <p:spPr>
          <a:xfrm>
            <a:off x="6118549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p12"/>
          <p:cNvSpPr txBox="1"/>
          <p:nvPr>
            <p:ph idx="16" type="subTitle"/>
          </p:nvPr>
        </p:nvSpPr>
        <p:spPr>
          <a:xfrm>
            <a:off x="872400" y="182342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17" type="subTitle"/>
          </p:nvPr>
        </p:nvSpPr>
        <p:spPr>
          <a:xfrm>
            <a:off x="3495471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12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2"/>
          <p:cNvSpPr txBox="1"/>
          <p:nvPr>
            <p:ph idx="19" type="subTitle"/>
          </p:nvPr>
        </p:nvSpPr>
        <p:spPr>
          <a:xfrm>
            <a:off x="872400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20" type="subTitle"/>
          </p:nvPr>
        </p:nvSpPr>
        <p:spPr>
          <a:xfrm>
            <a:off x="3495471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1" type="subTitle"/>
          </p:nvPr>
        </p:nvSpPr>
        <p:spPr>
          <a:xfrm>
            <a:off x="6118549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 rot="-4610674">
            <a:off x="6786032" y="-1653080"/>
            <a:ext cx="4439957" cy="4021147"/>
            <a:chOff x="1532150" y="495200"/>
            <a:chExt cx="1676075" cy="1517975"/>
          </a:xfrm>
        </p:grpSpPr>
        <p:sp>
          <p:nvSpPr>
            <p:cNvPr id="187" name="Google Shape;187;p13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3"/>
          <p:cNvGrpSpPr/>
          <p:nvPr/>
        </p:nvGrpSpPr>
        <p:grpSpPr>
          <a:xfrm rot="-4610674">
            <a:off x="-1874468" y="3379620"/>
            <a:ext cx="4439957" cy="4021147"/>
            <a:chOff x="1532150" y="495200"/>
            <a:chExt cx="1676075" cy="1517975"/>
          </a:xfrm>
        </p:grpSpPr>
        <p:sp>
          <p:nvSpPr>
            <p:cNvPr id="191" name="Google Shape;191;p13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3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13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196" name="Google Shape;196;p1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1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8" name="Google Shape;198;p13"/>
          <p:cNvSpPr txBox="1"/>
          <p:nvPr>
            <p:ph type="title"/>
          </p:nvPr>
        </p:nvSpPr>
        <p:spPr>
          <a:xfrm>
            <a:off x="4766325" y="1609575"/>
            <a:ext cx="31743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60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1" type="subTitle"/>
          </p:nvPr>
        </p:nvSpPr>
        <p:spPr>
          <a:xfrm>
            <a:off x="4766325" y="2637224"/>
            <a:ext cx="3174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7350" y="3848002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4"/>
          <p:cNvGrpSpPr/>
          <p:nvPr/>
        </p:nvGrpSpPr>
        <p:grpSpPr>
          <a:xfrm rot="-4610635">
            <a:off x="-1225535" y="1845185"/>
            <a:ext cx="3490526" cy="3161273"/>
            <a:chOff x="1532150" y="495200"/>
            <a:chExt cx="1676075" cy="1517975"/>
          </a:xfrm>
        </p:grpSpPr>
        <p:sp>
          <p:nvSpPr>
            <p:cNvPr id="203" name="Google Shape;203;p14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14"/>
          <p:cNvGrpSpPr/>
          <p:nvPr/>
        </p:nvGrpSpPr>
        <p:grpSpPr>
          <a:xfrm rot="-4610674">
            <a:off x="6793582" y="-1736555"/>
            <a:ext cx="4439957" cy="4021147"/>
            <a:chOff x="1532150" y="495200"/>
            <a:chExt cx="1676075" cy="1517975"/>
          </a:xfrm>
        </p:grpSpPr>
        <p:sp>
          <p:nvSpPr>
            <p:cNvPr id="207" name="Google Shape;207;p14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14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4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212" name="Google Shape;212;p1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1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4" name="Google Shape;21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14"/>
          <p:cNvSpPr txBox="1"/>
          <p:nvPr>
            <p:ph idx="1" type="subTitle"/>
          </p:nvPr>
        </p:nvSpPr>
        <p:spPr>
          <a:xfrm>
            <a:off x="4587506" y="1759475"/>
            <a:ext cx="38298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4"/>
          <p:cNvSpPr txBox="1"/>
          <p:nvPr>
            <p:ph idx="2" type="subTitle"/>
          </p:nvPr>
        </p:nvSpPr>
        <p:spPr>
          <a:xfrm>
            <a:off x="713225" y="1759475"/>
            <a:ext cx="38298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1_One column 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1300" y="3380002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 rot="-4610674">
            <a:off x="-1314243" y="1123495"/>
            <a:ext cx="4439957" cy="4021147"/>
            <a:chOff x="1532150" y="495200"/>
            <a:chExt cx="1676075" cy="1517975"/>
          </a:xfrm>
        </p:grpSpPr>
        <p:sp>
          <p:nvSpPr>
            <p:cNvPr id="220" name="Google Shape;220;p1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15"/>
          <p:cNvGrpSpPr/>
          <p:nvPr/>
        </p:nvGrpSpPr>
        <p:grpSpPr>
          <a:xfrm rot="-8704444">
            <a:off x="1802438" y="-2617804"/>
            <a:ext cx="4439930" cy="4021123"/>
            <a:chOff x="1532150" y="495200"/>
            <a:chExt cx="1676075" cy="1517975"/>
          </a:xfrm>
        </p:grpSpPr>
        <p:sp>
          <p:nvSpPr>
            <p:cNvPr id="224" name="Google Shape;224;p1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5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15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229" name="Google Shape;229;p1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1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1" name="Google Shape;231;p1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15"/>
          <p:cNvSpPr txBox="1"/>
          <p:nvPr>
            <p:ph idx="1" type="subTitle"/>
          </p:nvPr>
        </p:nvSpPr>
        <p:spPr>
          <a:xfrm>
            <a:off x="1026650" y="17003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947462">
            <a:off x="2971942" y="-1597685"/>
            <a:ext cx="7882345" cy="3884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6"/>
          <p:cNvGrpSpPr/>
          <p:nvPr/>
        </p:nvGrpSpPr>
        <p:grpSpPr>
          <a:xfrm rot="-4610674">
            <a:off x="2187857" y="2788970"/>
            <a:ext cx="4439957" cy="4021147"/>
            <a:chOff x="1532150" y="495200"/>
            <a:chExt cx="1676075" cy="1517975"/>
          </a:xfrm>
        </p:grpSpPr>
        <p:sp>
          <p:nvSpPr>
            <p:cNvPr id="236" name="Google Shape;236;p16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 rot="-1258319">
            <a:off x="-2483911" y="106708"/>
            <a:ext cx="4439889" cy="4021086"/>
            <a:chOff x="1532150" y="495200"/>
            <a:chExt cx="1676075" cy="1517975"/>
          </a:xfrm>
        </p:grpSpPr>
        <p:sp>
          <p:nvSpPr>
            <p:cNvPr id="240" name="Google Shape;240;p16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6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16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245" name="Google Shape;245;p1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1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7" name="Google Shape;24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16"/>
          <p:cNvSpPr txBox="1"/>
          <p:nvPr>
            <p:ph idx="1" type="subTitle"/>
          </p:nvPr>
        </p:nvSpPr>
        <p:spPr>
          <a:xfrm>
            <a:off x="4923082" y="2854650"/>
            <a:ext cx="2640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2" type="subTitle"/>
          </p:nvPr>
        </p:nvSpPr>
        <p:spPr>
          <a:xfrm>
            <a:off x="1580905" y="2854650"/>
            <a:ext cx="26400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3" type="subTitle"/>
          </p:nvPr>
        </p:nvSpPr>
        <p:spPr>
          <a:xfrm>
            <a:off x="1580905" y="2429500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16"/>
          <p:cNvSpPr txBox="1"/>
          <p:nvPr>
            <p:ph idx="4" type="subTitle"/>
          </p:nvPr>
        </p:nvSpPr>
        <p:spPr>
          <a:xfrm>
            <a:off x="4923082" y="2429500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986369">
            <a:off x="-3426275" y="2579444"/>
            <a:ext cx="9144003" cy="388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7"/>
          <p:cNvGrpSpPr/>
          <p:nvPr/>
        </p:nvGrpSpPr>
        <p:grpSpPr>
          <a:xfrm rot="-4610635">
            <a:off x="6685515" y="1772085"/>
            <a:ext cx="3490526" cy="3161273"/>
            <a:chOff x="1532150" y="495200"/>
            <a:chExt cx="1676075" cy="1517975"/>
          </a:xfrm>
        </p:grpSpPr>
        <p:sp>
          <p:nvSpPr>
            <p:cNvPr id="255" name="Google Shape;255;p17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17"/>
          <p:cNvGrpSpPr/>
          <p:nvPr/>
        </p:nvGrpSpPr>
        <p:grpSpPr>
          <a:xfrm rot="-4610674">
            <a:off x="-689093" y="-1703330"/>
            <a:ext cx="4439957" cy="4021147"/>
            <a:chOff x="1532150" y="495200"/>
            <a:chExt cx="1676075" cy="1517975"/>
          </a:xfrm>
        </p:grpSpPr>
        <p:sp>
          <p:nvSpPr>
            <p:cNvPr id="259" name="Google Shape;259;p17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17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17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264" name="Google Shape;264;p1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1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6" name="Google Shape;26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17"/>
          <p:cNvSpPr txBox="1"/>
          <p:nvPr>
            <p:ph idx="1" type="subTitle"/>
          </p:nvPr>
        </p:nvSpPr>
        <p:spPr>
          <a:xfrm>
            <a:off x="2386500" y="19312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7"/>
          <p:cNvSpPr txBox="1"/>
          <p:nvPr>
            <p:ph idx="2" type="subTitle"/>
          </p:nvPr>
        </p:nvSpPr>
        <p:spPr>
          <a:xfrm>
            <a:off x="5495704" y="19312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7"/>
          <p:cNvSpPr txBox="1"/>
          <p:nvPr>
            <p:ph idx="3" type="subTitle"/>
          </p:nvPr>
        </p:nvSpPr>
        <p:spPr>
          <a:xfrm>
            <a:off x="2386500" y="32692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7"/>
          <p:cNvSpPr txBox="1"/>
          <p:nvPr>
            <p:ph idx="4" type="subTitle"/>
          </p:nvPr>
        </p:nvSpPr>
        <p:spPr>
          <a:xfrm>
            <a:off x="5495704" y="32692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7"/>
          <p:cNvSpPr txBox="1"/>
          <p:nvPr>
            <p:ph idx="5" type="subTitle"/>
          </p:nvPr>
        </p:nvSpPr>
        <p:spPr>
          <a:xfrm>
            <a:off x="2386500" y="15659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17"/>
          <p:cNvSpPr txBox="1"/>
          <p:nvPr>
            <p:ph idx="6" type="subTitle"/>
          </p:nvPr>
        </p:nvSpPr>
        <p:spPr>
          <a:xfrm>
            <a:off x="2386500" y="2904075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7" type="subTitle"/>
          </p:nvPr>
        </p:nvSpPr>
        <p:spPr>
          <a:xfrm>
            <a:off x="5495700" y="15659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8" type="subTitle"/>
          </p:nvPr>
        </p:nvSpPr>
        <p:spPr>
          <a:xfrm>
            <a:off x="5495700" y="2904075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8"/>
          <p:cNvGrpSpPr/>
          <p:nvPr/>
        </p:nvGrpSpPr>
        <p:grpSpPr>
          <a:xfrm rot="-4610674">
            <a:off x="5650582" y="-1065380"/>
            <a:ext cx="4439957" cy="4021147"/>
            <a:chOff x="1532150" y="495200"/>
            <a:chExt cx="1676075" cy="1517975"/>
          </a:xfrm>
        </p:grpSpPr>
        <p:sp>
          <p:nvSpPr>
            <p:cNvPr id="277" name="Google Shape;277;p18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18"/>
          <p:cNvGrpSpPr/>
          <p:nvPr/>
        </p:nvGrpSpPr>
        <p:grpSpPr>
          <a:xfrm rot="-4610674">
            <a:off x="1968769" y="2815520"/>
            <a:ext cx="4439957" cy="4021147"/>
            <a:chOff x="1532150" y="495200"/>
            <a:chExt cx="1676075" cy="1517975"/>
          </a:xfrm>
        </p:grpSpPr>
        <p:sp>
          <p:nvSpPr>
            <p:cNvPr id="281" name="Google Shape;281;p18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18"/>
          <p:cNvSpPr/>
          <p:nvPr/>
        </p:nvSpPr>
        <p:spPr>
          <a:xfrm rot="10800000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8"/>
          <p:cNvGrpSpPr/>
          <p:nvPr/>
        </p:nvGrpSpPr>
        <p:grpSpPr>
          <a:xfrm rot="10800000">
            <a:off x="8290500" y="4097350"/>
            <a:ext cx="195900" cy="580500"/>
            <a:chOff x="713225" y="346000"/>
            <a:chExt cx="195900" cy="580500"/>
          </a:xfrm>
        </p:grpSpPr>
        <p:cxnSp>
          <p:nvCxnSpPr>
            <p:cNvPr id="286" name="Google Shape;286;p1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1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8" name="Google Shape;288;p18"/>
          <p:cNvSpPr txBox="1"/>
          <p:nvPr>
            <p:ph type="title"/>
          </p:nvPr>
        </p:nvSpPr>
        <p:spPr>
          <a:xfrm>
            <a:off x="2728704" y="3376864"/>
            <a:ext cx="5536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9" name="Google Shape;289;p18"/>
          <p:cNvSpPr txBox="1"/>
          <p:nvPr>
            <p:ph idx="1" type="subTitle"/>
          </p:nvPr>
        </p:nvSpPr>
        <p:spPr>
          <a:xfrm>
            <a:off x="2728575" y="1112638"/>
            <a:ext cx="55365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387453">
            <a:off x="5548050" y="1392926"/>
            <a:ext cx="4858699" cy="4259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0"/>
          <p:cNvGrpSpPr/>
          <p:nvPr/>
        </p:nvGrpSpPr>
        <p:grpSpPr>
          <a:xfrm rot="-4610674">
            <a:off x="-1520531" y="2593433"/>
            <a:ext cx="4439957" cy="4021147"/>
            <a:chOff x="1532150" y="495200"/>
            <a:chExt cx="1676075" cy="1517975"/>
          </a:xfrm>
        </p:grpSpPr>
        <p:sp>
          <p:nvSpPr>
            <p:cNvPr id="296" name="Google Shape;296;p20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20"/>
          <p:cNvGrpSpPr/>
          <p:nvPr/>
        </p:nvGrpSpPr>
        <p:grpSpPr>
          <a:xfrm rot="-4610674">
            <a:off x="2713307" y="-2560580"/>
            <a:ext cx="4439957" cy="4021147"/>
            <a:chOff x="1532150" y="495200"/>
            <a:chExt cx="1676075" cy="1517975"/>
          </a:xfrm>
        </p:grpSpPr>
        <p:sp>
          <p:nvSpPr>
            <p:cNvPr id="300" name="Google Shape;300;p20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0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0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05" name="Google Shape;305;p20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20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7" name="Google Shape;307;p20"/>
          <p:cNvSpPr txBox="1"/>
          <p:nvPr>
            <p:ph type="title"/>
          </p:nvPr>
        </p:nvSpPr>
        <p:spPr>
          <a:xfrm>
            <a:off x="720000" y="1246575"/>
            <a:ext cx="3519600" cy="15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8" name="Google Shape;308;p20"/>
          <p:cNvSpPr txBox="1"/>
          <p:nvPr>
            <p:ph idx="1" type="subTitle"/>
          </p:nvPr>
        </p:nvSpPr>
        <p:spPr>
          <a:xfrm>
            <a:off x="720000" y="278062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0"/>
          <p:cNvSpPr/>
          <p:nvPr>
            <p:ph idx="2" type="pic"/>
          </p:nvPr>
        </p:nvSpPr>
        <p:spPr>
          <a:xfrm>
            <a:off x="4747575" y="533875"/>
            <a:ext cx="3748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rot="1926275">
            <a:off x="5330601" y="1286453"/>
            <a:ext cx="5301939" cy="337818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4112432">
            <a:off x="-1135311" y="-580907"/>
            <a:ext cx="5301906" cy="3378159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860900" y="1729375"/>
            <a:ext cx="3934200" cy="18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1"/>
          <p:cNvGrpSpPr/>
          <p:nvPr/>
        </p:nvGrpSpPr>
        <p:grpSpPr>
          <a:xfrm rot="-4610674">
            <a:off x="-689093" y="-1703330"/>
            <a:ext cx="4439957" cy="4021147"/>
            <a:chOff x="1532150" y="495200"/>
            <a:chExt cx="1676075" cy="1517975"/>
          </a:xfrm>
        </p:grpSpPr>
        <p:sp>
          <p:nvSpPr>
            <p:cNvPr id="312" name="Google Shape;312;p21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21"/>
          <p:cNvGrpSpPr/>
          <p:nvPr/>
        </p:nvGrpSpPr>
        <p:grpSpPr>
          <a:xfrm rot="-4610674">
            <a:off x="4547432" y="3453445"/>
            <a:ext cx="4439957" cy="4021147"/>
            <a:chOff x="1532150" y="495200"/>
            <a:chExt cx="1676075" cy="1517975"/>
          </a:xfrm>
        </p:grpSpPr>
        <p:sp>
          <p:nvSpPr>
            <p:cNvPr id="316" name="Google Shape;316;p21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21"/>
          <p:cNvSpPr/>
          <p:nvPr/>
        </p:nvSpPr>
        <p:spPr>
          <a:xfrm flipH="1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1"/>
          <p:cNvGrpSpPr/>
          <p:nvPr/>
        </p:nvGrpSpPr>
        <p:grpSpPr>
          <a:xfrm flipH="1">
            <a:off x="8290500" y="473650"/>
            <a:ext cx="195900" cy="580500"/>
            <a:chOff x="713225" y="346000"/>
            <a:chExt cx="195900" cy="580500"/>
          </a:xfrm>
        </p:grpSpPr>
        <p:cxnSp>
          <p:nvCxnSpPr>
            <p:cNvPr id="321" name="Google Shape;321;p2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p2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3" name="Google Shape;323;p21"/>
          <p:cNvSpPr txBox="1"/>
          <p:nvPr>
            <p:ph type="title"/>
          </p:nvPr>
        </p:nvSpPr>
        <p:spPr>
          <a:xfrm>
            <a:off x="2931850" y="2758175"/>
            <a:ext cx="46002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24" name="Google Shape;324;p21"/>
          <p:cNvSpPr txBox="1"/>
          <p:nvPr>
            <p:ph idx="1" type="subTitle"/>
          </p:nvPr>
        </p:nvSpPr>
        <p:spPr>
          <a:xfrm>
            <a:off x="2931850" y="3736950"/>
            <a:ext cx="4600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 rot="-2991263">
            <a:off x="-1157308" y="-1149541"/>
            <a:ext cx="5301760" cy="3378066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6106075" y="1347775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 rot="-2991263">
            <a:off x="-902208" y="3569284"/>
            <a:ext cx="5301760" cy="3378066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2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331" name="Google Shape;331;p2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2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3" name="Google Shape;333;p22"/>
          <p:cNvSpPr txBox="1"/>
          <p:nvPr>
            <p:ph type="title"/>
          </p:nvPr>
        </p:nvSpPr>
        <p:spPr>
          <a:xfrm>
            <a:off x="4886325" y="101935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22"/>
          <p:cNvSpPr txBox="1"/>
          <p:nvPr>
            <p:ph idx="1" type="subTitle"/>
          </p:nvPr>
        </p:nvSpPr>
        <p:spPr>
          <a:xfrm>
            <a:off x="4886325" y="1632071"/>
            <a:ext cx="3544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idx="2" type="title"/>
          </p:nvPr>
        </p:nvSpPr>
        <p:spPr>
          <a:xfrm>
            <a:off x="4886325" y="214301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22"/>
          <p:cNvSpPr txBox="1"/>
          <p:nvPr>
            <p:ph idx="3" type="subTitle"/>
          </p:nvPr>
        </p:nvSpPr>
        <p:spPr>
          <a:xfrm>
            <a:off x="4886325" y="2755727"/>
            <a:ext cx="3544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7" name="Google Shape;337;p22"/>
          <p:cNvSpPr txBox="1"/>
          <p:nvPr>
            <p:ph idx="4" type="title"/>
          </p:nvPr>
        </p:nvSpPr>
        <p:spPr>
          <a:xfrm>
            <a:off x="4886325" y="326667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22"/>
          <p:cNvSpPr txBox="1"/>
          <p:nvPr>
            <p:ph idx="5" type="subTitle"/>
          </p:nvPr>
        </p:nvSpPr>
        <p:spPr>
          <a:xfrm>
            <a:off x="4886325" y="3879400"/>
            <a:ext cx="3544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7961" y="2339550"/>
            <a:ext cx="4926123" cy="4319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3"/>
          <p:cNvGrpSpPr/>
          <p:nvPr/>
        </p:nvGrpSpPr>
        <p:grpSpPr>
          <a:xfrm rot="-4610674">
            <a:off x="6540557" y="3214270"/>
            <a:ext cx="4439957" cy="4021147"/>
            <a:chOff x="1532150" y="495200"/>
            <a:chExt cx="1676075" cy="1517975"/>
          </a:xfrm>
        </p:grpSpPr>
        <p:sp>
          <p:nvSpPr>
            <p:cNvPr id="342" name="Google Shape;342;p23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23"/>
          <p:cNvGrpSpPr/>
          <p:nvPr/>
        </p:nvGrpSpPr>
        <p:grpSpPr>
          <a:xfrm rot="-4610674">
            <a:off x="4068482" y="-2175084"/>
            <a:ext cx="4439957" cy="4021147"/>
            <a:chOff x="1532150" y="495200"/>
            <a:chExt cx="1676075" cy="1517975"/>
          </a:xfrm>
        </p:grpSpPr>
        <p:sp>
          <p:nvSpPr>
            <p:cNvPr id="346" name="Google Shape;346;p23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23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23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51" name="Google Shape;351;p2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2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23"/>
          <p:cNvSpPr txBox="1"/>
          <p:nvPr>
            <p:ph type="title"/>
          </p:nvPr>
        </p:nvSpPr>
        <p:spPr>
          <a:xfrm>
            <a:off x="1325650" y="1686750"/>
            <a:ext cx="1398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23"/>
          <p:cNvSpPr txBox="1"/>
          <p:nvPr>
            <p:ph idx="1" type="subTitle"/>
          </p:nvPr>
        </p:nvSpPr>
        <p:spPr>
          <a:xfrm>
            <a:off x="9385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5" name="Google Shape;355;p23"/>
          <p:cNvSpPr txBox="1"/>
          <p:nvPr>
            <p:ph idx="2" type="subTitle"/>
          </p:nvPr>
        </p:nvSpPr>
        <p:spPr>
          <a:xfrm>
            <a:off x="9385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23"/>
          <p:cNvSpPr txBox="1"/>
          <p:nvPr>
            <p:ph idx="3" type="title"/>
          </p:nvPr>
        </p:nvSpPr>
        <p:spPr>
          <a:xfrm>
            <a:off x="3873100" y="1686750"/>
            <a:ext cx="13977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23"/>
          <p:cNvSpPr txBox="1"/>
          <p:nvPr>
            <p:ph idx="4" type="subTitle"/>
          </p:nvPr>
        </p:nvSpPr>
        <p:spPr>
          <a:xfrm>
            <a:off x="34854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" name="Google Shape;358;p23"/>
          <p:cNvSpPr txBox="1"/>
          <p:nvPr>
            <p:ph idx="5" type="subTitle"/>
          </p:nvPr>
        </p:nvSpPr>
        <p:spPr>
          <a:xfrm>
            <a:off x="34854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23"/>
          <p:cNvSpPr txBox="1"/>
          <p:nvPr>
            <p:ph idx="6" type="title"/>
          </p:nvPr>
        </p:nvSpPr>
        <p:spPr>
          <a:xfrm>
            <a:off x="6417675" y="1686750"/>
            <a:ext cx="13977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23"/>
          <p:cNvSpPr txBox="1"/>
          <p:nvPr>
            <p:ph idx="7" type="subTitle"/>
          </p:nvPr>
        </p:nvSpPr>
        <p:spPr>
          <a:xfrm>
            <a:off x="60323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1" name="Google Shape;361;p23"/>
          <p:cNvSpPr txBox="1"/>
          <p:nvPr>
            <p:ph idx="8" type="subTitle"/>
          </p:nvPr>
        </p:nvSpPr>
        <p:spPr>
          <a:xfrm>
            <a:off x="60323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 rot="-3855662">
            <a:off x="5282488" y="2557256"/>
            <a:ext cx="5301768" cy="3378071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-1216650" y="3779975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5200" y="-13346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24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369" name="Google Shape;369;p2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2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1" name="Google Shape;371;p24"/>
          <p:cNvSpPr txBox="1"/>
          <p:nvPr>
            <p:ph type="title"/>
          </p:nvPr>
        </p:nvSpPr>
        <p:spPr>
          <a:xfrm>
            <a:off x="720000" y="1861975"/>
            <a:ext cx="35979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24"/>
          <p:cNvSpPr txBox="1"/>
          <p:nvPr>
            <p:ph idx="1" type="subTitle"/>
          </p:nvPr>
        </p:nvSpPr>
        <p:spPr>
          <a:xfrm>
            <a:off x="720000" y="2472150"/>
            <a:ext cx="3597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115762">
            <a:off x="4985839" y="-927650"/>
            <a:ext cx="4926121" cy="431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5"/>
          <p:cNvGrpSpPr/>
          <p:nvPr/>
        </p:nvGrpSpPr>
        <p:grpSpPr>
          <a:xfrm rot="-4610674">
            <a:off x="-1261093" y="-987584"/>
            <a:ext cx="4439957" cy="4021147"/>
            <a:chOff x="1532150" y="495200"/>
            <a:chExt cx="1676075" cy="1517975"/>
          </a:xfrm>
        </p:grpSpPr>
        <p:sp>
          <p:nvSpPr>
            <p:cNvPr id="376" name="Google Shape;376;p2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25"/>
          <p:cNvGrpSpPr/>
          <p:nvPr/>
        </p:nvGrpSpPr>
        <p:grpSpPr>
          <a:xfrm rot="-4610674">
            <a:off x="3290982" y="3034845"/>
            <a:ext cx="4439957" cy="4021147"/>
            <a:chOff x="1532150" y="495200"/>
            <a:chExt cx="1676075" cy="1517975"/>
          </a:xfrm>
        </p:grpSpPr>
        <p:sp>
          <p:nvSpPr>
            <p:cNvPr id="380" name="Google Shape;380;p2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25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85" name="Google Shape;385;p2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2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7" name="Google Shape;387;p25"/>
          <p:cNvSpPr txBox="1"/>
          <p:nvPr>
            <p:ph type="title"/>
          </p:nvPr>
        </p:nvSpPr>
        <p:spPr>
          <a:xfrm>
            <a:off x="4837200" y="1788375"/>
            <a:ext cx="35934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8" name="Google Shape;388;p25"/>
          <p:cNvSpPr txBox="1"/>
          <p:nvPr>
            <p:ph idx="1" type="subTitle"/>
          </p:nvPr>
        </p:nvSpPr>
        <p:spPr>
          <a:xfrm>
            <a:off x="4837371" y="2473525"/>
            <a:ext cx="3593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53734">
            <a:off x="-3364925" y="-1170882"/>
            <a:ext cx="9144002" cy="388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26"/>
          <p:cNvGrpSpPr/>
          <p:nvPr/>
        </p:nvGrpSpPr>
        <p:grpSpPr>
          <a:xfrm rot="4182874">
            <a:off x="3067662" y="3823557"/>
            <a:ext cx="4439920" cy="4021113"/>
            <a:chOff x="1532150" y="495200"/>
            <a:chExt cx="1676075" cy="1517975"/>
          </a:xfrm>
        </p:grpSpPr>
        <p:sp>
          <p:nvSpPr>
            <p:cNvPr id="392" name="Google Shape;392;p26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 rot="-4610674">
            <a:off x="6656782" y="-1614905"/>
            <a:ext cx="4439957" cy="4021147"/>
            <a:chOff x="1532150" y="495200"/>
            <a:chExt cx="1676075" cy="1517975"/>
          </a:xfrm>
        </p:grpSpPr>
        <p:sp>
          <p:nvSpPr>
            <p:cNvPr id="396" name="Google Shape;396;p26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6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26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401" name="Google Shape;401;p2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2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3" name="Google Shape;40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 rot="-2700000">
            <a:off x="-3600598" y="1894539"/>
            <a:ext cx="5301871" cy="3378137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5175725" y="-809850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 rot="-2700000">
            <a:off x="-2331348" y="569939"/>
            <a:ext cx="5301871" cy="3378137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8600" y="2660125"/>
            <a:ext cx="3897375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27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411" name="Google Shape;411;p2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2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3" name="Google Shape;41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-791800" y="4045800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 flipH="1" rot="-10596915">
            <a:off x="-1675663" y="-1024701"/>
            <a:ext cx="5301960" cy="3378193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91750" y="-5770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8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28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420" name="Google Shape;420;p2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2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2" name="Google Shape;422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3" name="Google Shape;423;p28"/>
          <p:cNvSpPr txBox="1"/>
          <p:nvPr>
            <p:ph idx="1" type="subTitle"/>
          </p:nvPr>
        </p:nvSpPr>
        <p:spPr>
          <a:xfrm>
            <a:off x="720000" y="1073625"/>
            <a:ext cx="77109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/>
          <p:nvPr/>
        </p:nvSpPr>
        <p:spPr>
          <a:xfrm flipH="1" rot="2700000">
            <a:off x="-905477" y="3308139"/>
            <a:ext cx="5301871" cy="3378137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9"/>
          <p:cNvSpPr/>
          <p:nvPr/>
        </p:nvSpPr>
        <p:spPr>
          <a:xfrm flipH="1">
            <a:off x="-905475" y="-831900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824744" y="254622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9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29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430" name="Google Shape;430;p29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29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2" name="Google Shape;432;p2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3" name="Google Shape;433;p29"/>
          <p:cNvSpPr txBox="1"/>
          <p:nvPr>
            <p:ph idx="1" type="subTitle"/>
          </p:nvPr>
        </p:nvSpPr>
        <p:spPr>
          <a:xfrm>
            <a:off x="713225" y="988025"/>
            <a:ext cx="77109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6375" y="-603448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4610674">
            <a:off x="6540557" y="3214270"/>
            <a:ext cx="4439957" cy="4021147"/>
            <a:chOff x="1532150" y="495200"/>
            <a:chExt cx="1676075" cy="1517975"/>
          </a:xfrm>
        </p:grpSpPr>
        <p:sp>
          <p:nvSpPr>
            <p:cNvPr id="34" name="Google Shape;34;p4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610674">
            <a:off x="7058907" y="-3364630"/>
            <a:ext cx="4439957" cy="4021147"/>
            <a:chOff x="1532150" y="495200"/>
            <a:chExt cx="1676075" cy="1517975"/>
          </a:xfrm>
        </p:grpSpPr>
        <p:sp>
          <p:nvSpPr>
            <p:cNvPr id="38" name="Google Shape;38;p4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4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1063800"/>
            <a:ext cx="7704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Syne"/>
                <a:ea typeface="Syne"/>
                <a:cs typeface="Syne"/>
                <a:sym typeface="Syne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4" name="Google Shape;44;p4"/>
          <p:cNvGrpSpPr/>
          <p:nvPr/>
        </p:nvGrpSpPr>
        <p:grpSpPr>
          <a:xfrm rot="-5400000">
            <a:off x="522825" y="4258100"/>
            <a:ext cx="195900" cy="580500"/>
            <a:chOff x="713225" y="346000"/>
            <a:chExt cx="195900" cy="58050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1"/>
          <p:cNvGrpSpPr/>
          <p:nvPr/>
        </p:nvGrpSpPr>
        <p:grpSpPr>
          <a:xfrm>
            <a:off x="-1017750" y="738500"/>
            <a:ext cx="11078109" cy="7593504"/>
            <a:chOff x="-1017750" y="738500"/>
            <a:chExt cx="11078109" cy="7593504"/>
          </a:xfrm>
        </p:grpSpPr>
        <p:sp>
          <p:nvSpPr>
            <p:cNvPr id="437" name="Google Shape;437;p31"/>
            <p:cNvSpPr/>
            <p:nvPr/>
          </p:nvSpPr>
          <p:spPr>
            <a:xfrm flipH="1" rot="2700000">
              <a:off x="-599839" y="3574089"/>
              <a:ext cx="5301871" cy="3378137"/>
            </a:xfrm>
            <a:custGeom>
              <a:rect b="b" l="l" r="r" t="t"/>
              <a:pathLst>
                <a:path extrusionOk="0" h="44770" w="70265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flipH="1">
              <a:off x="4758513" y="738500"/>
              <a:ext cx="5301846" cy="3378120"/>
            </a:xfrm>
            <a:custGeom>
              <a:rect b="b" l="l" r="r" t="t"/>
              <a:pathLst>
                <a:path extrusionOk="0" h="44770" w="70265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9" name="Google Shape;4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918142" y="-15744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1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31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442" name="Google Shape;442;p3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3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1505225" y="-1368500"/>
            <a:ext cx="10662134" cy="9584604"/>
            <a:chOff x="1505225" y="-1368500"/>
            <a:chExt cx="10662134" cy="9584604"/>
          </a:xfrm>
        </p:grpSpPr>
        <p:sp>
          <p:nvSpPr>
            <p:cNvPr id="446" name="Google Shape;446;p32"/>
            <p:cNvSpPr/>
            <p:nvPr/>
          </p:nvSpPr>
          <p:spPr>
            <a:xfrm rot="-2700000">
              <a:off x="6447577" y="3458189"/>
              <a:ext cx="5301871" cy="3378137"/>
            </a:xfrm>
            <a:custGeom>
              <a:rect b="b" l="l" r="r" t="t"/>
              <a:pathLst>
                <a:path extrusionOk="0" h="44770" w="70265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505225" y="-1368500"/>
              <a:ext cx="5301846" cy="3378120"/>
            </a:xfrm>
            <a:custGeom>
              <a:rect b="b" l="l" r="r" t="t"/>
              <a:pathLst>
                <a:path extrusionOk="0" h="44770" w="70265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8" name="Google Shape;4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47361" y="17259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32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451" name="Google Shape;451;p3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2" name="Google Shape;452;p3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 rot="-4610674">
            <a:off x="-1831493" y="-1736555"/>
            <a:ext cx="4439957" cy="4021147"/>
            <a:chOff x="1532150" y="495200"/>
            <a:chExt cx="1676075" cy="1517975"/>
          </a:xfrm>
        </p:grpSpPr>
        <p:sp>
          <p:nvSpPr>
            <p:cNvPr id="49" name="Google Shape;49;p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-4610674">
            <a:off x="6614157" y="3044845"/>
            <a:ext cx="4439957" cy="4021147"/>
            <a:chOff x="1532150" y="495200"/>
            <a:chExt cx="1676075" cy="1517975"/>
          </a:xfrm>
        </p:grpSpPr>
        <p:sp>
          <p:nvSpPr>
            <p:cNvPr id="53" name="Google Shape;53;p5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5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5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58" name="Google Shape;58;p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5"/>
          <p:cNvSpPr txBox="1"/>
          <p:nvPr>
            <p:ph type="title"/>
          </p:nvPr>
        </p:nvSpPr>
        <p:spPr>
          <a:xfrm>
            <a:off x="877250" y="2991875"/>
            <a:ext cx="61419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53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5"/>
          <p:cNvSpPr txBox="1"/>
          <p:nvPr>
            <p:ph idx="2" type="title"/>
          </p:nvPr>
        </p:nvSpPr>
        <p:spPr>
          <a:xfrm>
            <a:off x="877250" y="2144150"/>
            <a:ext cx="1280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56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877250" y="3882850"/>
            <a:ext cx="6141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284156">
            <a:off x="-1707450" y="3969000"/>
            <a:ext cx="5053678" cy="18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 rot="-4112432">
            <a:off x="4664039" y="4098931"/>
            <a:ext cx="5301906" cy="3378159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5248825" y="-831900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6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69" name="Google Shape;69;p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716209">
            <a:off x="-1406929" y="3029443"/>
            <a:ext cx="9144006" cy="3884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7"/>
          <p:cNvGrpSpPr/>
          <p:nvPr/>
        </p:nvGrpSpPr>
        <p:grpSpPr>
          <a:xfrm rot="-4610674">
            <a:off x="69982" y="-2333167"/>
            <a:ext cx="4439957" cy="4021147"/>
            <a:chOff x="1532150" y="495200"/>
            <a:chExt cx="1676075" cy="1517975"/>
          </a:xfrm>
        </p:grpSpPr>
        <p:sp>
          <p:nvSpPr>
            <p:cNvPr id="75" name="Google Shape;75;p7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7"/>
          <p:cNvGrpSpPr/>
          <p:nvPr/>
        </p:nvGrpSpPr>
        <p:grpSpPr>
          <a:xfrm rot="-4610674">
            <a:off x="7258257" y="-1279192"/>
            <a:ext cx="4439957" cy="4021147"/>
            <a:chOff x="1532150" y="495200"/>
            <a:chExt cx="1676075" cy="1517975"/>
          </a:xfrm>
        </p:grpSpPr>
        <p:sp>
          <p:nvSpPr>
            <p:cNvPr id="79" name="Google Shape;79;p7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7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7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84" name="Google Shape;84;p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" name="Google Shape;8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" type="subTitle"/>
          </p:nvPr>
        </p:nvSpPr>
        <p:spPr>
          <a:xfrm>
            <a:off x="5055886" y="3699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7"/>
          <p:cNvSpPr txBox="1"/>
          <p:nvPr>
            <p:ph idx="2" type="subTitle"/>
          </p:nvPr>
        </p:nvSpPr>
        <p:spPr>
          <a:xfrm>
            <a:off x="1582514" y="3699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7"/>
          <p:cNvSpPr txBox="1"/>
          <p:nvPr>
            <p:ph idx="3" type="subTitle"/>
          </p:nvPr>
        </p:nvSpPr>
        <p:spPr>
          <a:xfrm>
            <a:off x="5055886" y="3273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4" type="subTitle"/>
          </p:nvPr>
        </p:nvSpPr>
        <p:spPr>
          <a:xfrm>
            <a:off x="1582514" y="3273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1733308">
            <a:off x="5476741" y="91799"/>
            <a:ext cx="5301805" cy="3378094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 rot="-2168090">
            <a:off x="-497289" y="3647090"/>
            <a:ext cx="5301860" cy="337813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11475" y="-14542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8"/>
          <p:cNvGrpSpPr/>
          <p:nvPr/>
        </p:nvGrpSpPr>
        <p:grpSpPr>
          <a:xfrm flipH="1" rot="-5400000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97" name="Google Shape;97;p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" name="Google Shape;99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1" type="subTitle"/>
          </p:nvPr>
        </p:nvSpPr>
        <p:spPr>
          <a:xfrm>
            <a:off x="937625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2" type="subTitle"/>
          </p:nvPr>
        </p:nvSpPr>
        <p:spPr>
          <a:xfrm>
            <a:off x="3484348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3" type="subTitle"/>
          </p:nvPr>
        </p:nvSpPr>
        <p:spPr>
          <a:xfrm>
            <a:off x="6031075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4" type="subTitle"/>
          </p:nvPr>
        </p:nvSpPr>
        <p:spPr>
          <a:xfrm>
            <a:off x="937625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5" type="subTitle"/>
          </p:nvPr>
        </p:nvSpPr>
        <p:spPr>
          <a:xfrm>
            <a:off x="3484348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6" type="subTitle"/>
          </p:nvPr>
        </p:nvSpPr>
        <p:spPr>
          <a:xfrm>
            <a:off x="6031075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518928">
            <a:off x="5644813" y="3210363"/>
            <a:ext cx="5053676" cy="18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>
            <a:off x="-1416475" y="2570525"/>
            <a:ext cx="5301846" cy="3378120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 rot="-4112432">
            <a:off x="-1613761" y="-979632"/>
            <a:ext cx="5301906" cy="3378159"/>
          </a:xfrm>
          <a:custGeom>
            <a:rect b="b" l="l" r="r" t="t"/>
            <a:pathLst>
              <a:path extrusionOk="0" h="44770" w="70265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9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112" name="Google Shape;112;p9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" name="Google Shape;114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109152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2" type="subTitle"/>
          </p:nvPr>
        </p:nvSpPr>
        <p:spPr>
          <a:xfrm>
            <a:off x="3579000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3" type="subTitle"/>
          </p:nvPr>
        </p:nvSpPr>
        <p:spPr>
          <a:xfrm>
            <a:off x="1109152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4" type="subTitle"/>
          </p:nvPr>
        </p:nvSpPr>
        <p:spPr>
          <a:xfrm>
            <a:off x="3579000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5" type="subTitle"/>
          </p:nvPr>
        </p:nvSpPr>
        <p:spPr>
          <a:xfrm>
            <a:off x="6048848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"/>
          <p:cNvSpPr txBox="1"/>
          <p:nvPr>
            <p:ph idx="6" type="subTitle"/>
          </p:nvPr>
        </p:nvSpPr>
        <p:spPr>
          <a:xfrm>
            <a:off x="6048848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7" type="subTitle"/>
          </p:nvPr>
        </p:nvSpPr>
        <p:spPr>
          <a:xfrm>
            <a:off x="1113052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9"/>
          <p:cNvSpPr txBox="1"/>
          <p:nvPr>
            <p:ph idx="8" type="subTitle"/>
          </p:nvPr>
        </p:nvSpPr>
        <p:spPr>
          <a:xfrm>
            <a:off x="3582900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9"/>
          <p:cNvSpPr txBox="1"/>
          <p:nvPr>
            <p:ph idx="9" type="subTitle"/>
          </p:nvPr>
        </p:nvSpPr>
        <p:spPr>
          <a:xfrm>
            <a:off x="6052748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9"/>
          <p:cNvSpPr txBox="1"/>
          <p:nvPr>
            <p:ph idx="13" type="subTitle"/>
          </p:nvPr>
        </p:nvSpPr>
        <p:spPr>
          <a:xfrm>
            <a:off x="1113052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9"/>
          <p:cNvSpPr txBox="1"/>
          <p:nvPr>
            <p:ph idx="14" type="subTitle"/>
          </p:nvPr>
        </p:nvSpPr>
        <p:spPr>
          <a:xfrm>
            <a:off x="3582900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15" type="subTitle"/>
          </p:nvPr>
        </p:nvSpPr>
        <p:spPr>
          <a:xfrm>
            <a:off x="6052748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4176" y="-131125"/>
            <a:ext cx="4953876" cy="9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0"/>
          <p:cNvGrpSpPr/>
          <p:nvPr/>
        </p:nvGrpSpPr>
        <p:grpSpPr>
          <a:xfrm rot="4182874">
            <a:off x="1233537" y="3843507"/>
            <a:ext cx="4439920" cy="4021113"/>
            <a:chOff x="1532150" y="495200"/>
            <a:chExt cx="1676075" cy="1517975"/>
          </a:xfrm>
        </p:grpSpPr>
        <p:sp>
          <p:nvSpPr>
            <p:cNvPr id="130" name="Google Shape;130;p10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10"/>
          <p:cNvGrpSpPr/>
          <p:nvPr/>
        </p:nvGrpSpPr>
        <p:grpSpPr>
          <a:xfrm rot="-4610674">
            <a:off x="-1921568" y="-1782630"/>
            <a:ext cx="4439957" cy="4021147"/>
            <a:chOff x="1532150" y="495200"/>
            <a:chExt cx="1676075" cy="1517975"/>
          </a:xfrm>
        </p:grpSpPr>
        <p:sp>
          <p:nvSpPr>
            <p:cNvPr id="134" name="Google Shape;134;p10"/>
            <p:cNvSpPr/>
            <p:nvPr/>
          </p:nvSpPr>
          <p:spPr>
            <a:xfrm>
              <a:off x="1532150" y="495200"/>
              <a:ext cx="1676075" cy="1517975"/>
            </a:xfrm>
            <a:custGeom>
              <a:rect b="b" l="l" r="r" t="t"/>
              <a:pathLst>
                <a:path extrusionOk="0" h="60719" w="67043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563250" y="519750"/>
              <a:ext cx="1609075" cy="1283375"/>
            </a:xfrm>
            <a:custGeom>
              <a:rect b="b" l="l" r="r" t="t"/>
              <a:pathLst>
                <a:path extrusionOk="0" h="51335" w="64363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972700" y="1015650"/>
              <a:ext cx="777575" cy="967550"/>
            </a:xfrm>
            <a:custGeom>
              <a:rect b="b" l="l" r="r" t="t"/>
              <a:pathLst>
                <a:path extrusionOk="0" h="38702" w="31103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0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0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10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1" name="Google Shape;141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b="0" i="0" sz="3000" u="none" cap="none" strike="noStrik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i="0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b="0" i="0" sz="14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datasets/sonishmaharjan555/wsj0-2mix" TargetMode="External"/><Relationship Id="rId4" Type="http://schemas.openxmlformats.org/officeDocument/2006/relationships/hyperlink" Target="https://github.com/mpariente/pywsj0-mix" TargetMode="External"/><Relationship Id="rId5" Type="http://schemas.openxmlformats.org/officeDocument/2006/relationships/hyperlink" Target="https://www.kaggle.com/datasets/yasiashpot/librispeech" TargetMode="External"/><Relationship Id="rId6" Type="http://schemas.openxmlformats.org/officeDocument/2006/relationships/hyperlink" Target="https://www.tensorflow.org/datasets/catalog/librispeech" TargetMode="External"/><Relationship Id="rId7" Type="http://schemas.openxmlformats.org/officeDocument/2006/relationships/hyperlink" Target="https://www.kaggle.com/datasets/unconscious/libri2mix-8khz-min" TargetMode="External"/><Relationship Id="rId8" Type="http://schemas.openxmlformats.org/officeDocument/2006/relationships/hyperlink" Target="https://github.com/JorisCos/LibriMix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71740">
            <a:off x="5612993" y="1678138"/>
            <a:ext cx="2780253" cy="346138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/>
          <p:nvPr>
            <p:ph type="ctrTitle"/>
          </p:nvPr>
        </p:nvSpPr>
        <p:spPr>
          <a:xfrm>
            <a:off x="404275" y="1354850"/>
            <a:ext cx="63492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7100"/>
              <a:t>HR Data</a:t>
            </a:r>
            <a:r>
              <a:rPr lang="en-US" sz="5900"/>
              <a:t> </a:t>
            </a:r>
            <a:endParaRPr sz="1500"/>
          </a:p>
        </p:txBody>
      </p:sp>
      <p:sp>
        <p:nvSpPr>
          <p:cNvPr id="459" name="Google Shape;459;p33"/>
          <p:cNvSpPr txBox="1"/>
          <p:nvPr>
            <p:ph idx="1" type="subTitle"/>
          </p:nvPr>
        </p:nvSpPr>
        <p:spPr>
          <a:xfrm>
            <a:off x="404270" y="2261533"/>
            <a:ext cx="5682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 Analysis using Power BI - Tableau - Excel</a:t>
            </a:r>
            <a:endParaRPr sz="2000"/>
          </a:p>
        </p:txBody>
      </p:sp>
      <p:sp>
        <p:nvSpPr>
          <p:cNvPr id="460" name="Google Shape;460;p33"/>
          <p:cNvSpPr txBox="1"/>
          <p:nvPr/>
        </p:nvSpPr>
        <p:spPr>
          <a:xfrm>
            <a:off x="1084675" y="3519700"/>
            <a:ext cx="554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</a:rPr>
              <a:t>Microsoft Power BI Track</a:t>
            </a:r>
            <a:r>
              <a:rPr b="0" i="0" lang="en-US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(2024-2025)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</a:rPr>
              <a:t>Digital Egypt Pioneers Initiative (DEPI)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1711525" y="2261533"/>
            <a:ext cx="3734700" cy="3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050" y="374849"/>
            <a:ext cx="1877425" cy="8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150" y="372350"/>
            <a:ext cx="1298449" cy="8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"/>
          <p:cNvSpPr txBox="1"/>
          <p:nvPr>
            <p:ph type="title"/>
          </p:nvPr>
        </p:nvSpPr>
        <p:spPr>
          <a:xfrm>
            <a:off x="877250" y="3220475"/>
            <a:ext cx="67536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>
                <a:solidFill>
                  <a:schemeClr val="accent6"/>
                </a:solidFill>
              </a:rPr>
              <a:t>PREPROCESSING</a:t>
            </a:r>
            <a:endParaRPr sz="4800"/>
          </a:p>
        </p:txBody>
      </p:sp>
      <p:sp>
        <p:nvSpPr>
          <p:cNvPr id="548" name="Google Shape;548;p42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549" name="Google Shape;5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/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>
                <a:solidFill>
                  <a:schemeClr val="lt1"/>
                </a:solidFill>
              </a:rPr>
              <a:t>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43"/>
          <p:cNvSpPr txBox="1"/>
          <p:nvPr>
            <p:ph idx="3" type="subTitle"/>
          </p:nvPr>
        </p:nvSpPr>
        <p:spPr>
          <a:xfrm>
            <a:off x="1112675" y="1539850"/>
            <a:ext cx="6753000" cy="3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Good Columns Name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Field names are in first Raw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Correct Data type in each column During Data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Understand the data: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Departments (HR, technology, Sales)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7502029" y="3644570"/>
            <a:ext cx="1110192" cy="998793"/>
            <a:chOff x="-45664625" y="2352225"/>
            <a:chExt cx="300125" cy="263875"/>
          </a:xfrm>
        </p:grpSpPr>
        <p:sp>
          <p:nvSpPr>
            <p:cNvPr id="557" name="Google Shape;557;p43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 txBox="1"/>
          <p:nvPr>
            <p:ph type="title"/>
          </p:nvPr>
        </p:nvSpPr>
        <p:spPr>
          <a:xfrm>
            <a:off x="877250" y="3220475"/>
            <a:ext cx="61419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chemeClr val="accent6"/>
                </a:solidFill>
              </a:rPr>
              <a:t>Project Objectives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569" name="Google Shape;569;p44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570" name="Google Shape;5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5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 rot="3705303">
            <a:off x="4759590" y="1034848"/>
            <a:ext cx="3302345" cy="30738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b="1" lang="en-US" sz="3200">
                <a:solidFill>
                  <a:schemeClr val="lt1"/>
                </a:solidFill>
              </a:rPr>
              <a:t>Project Objectives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577" name="Google Shape;577;p45"/>
          <p:cNvSpPr txBox="1"/>
          <p:nvPr>
            <p:ph idx="2" type="subTitle"/>
          </p:nvPr>
        </p:nvSpPr>
        <p:spPr>
          <a:xfrm>
            <a:off x="853725" y="1396075"/>
            <a:ext cx="74859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Develop a dashboard for HR analytics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 data-driven decisions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Analyze performance, satisfaction, salary, education, and attrition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Predict future workforce trends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/>
          <p:nvPr>
            <p:ph type="title"/>
          </p:nvPr>
        </p:nvSpPr>
        <p:spPr>
          <a:xfrm>
            <a:off x="868322" y="2626050"/>
            <a:ext cx="5296800" cy="18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sz="4800">
                <a:solidFill>
                  <a:srgbClr val="FFFFFF"/>
                </a:solidFill>
              </a:rPr>
              <a:t>Key Analysis Areas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677600" y="1099337"/>
            <a:ext cx="3246874" cy="2846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6"/>
          <p:cNvSpPr txBox="1"/>
          <p:nvPr/>
        </p:nvSpPr>
        <p:spPr>
          <a:xfrm>
            <a:off x="726709" y="1861652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n-US" sz="5600" u="none" cap="none" strike="noStrik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b="1" i="0" sz="5000" u="none" cap="none" strike="noStrike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type="title"/>
          </p:nvPr>
        </p:nvSpPr>
        <p:spPr>
          <a:xfrm>
            <a:off x="861249" y="6866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 sz="2800">
                <a:solidFill>
                  <a:schemeClr val="lt1"/>
                </a:solidFill>
              </a:rPr>
              <a:t>Key Analysis Areas</a:t>
            </a:r>
            <a:endParaRPr/>
          </a:p>
        </p:txBody>
      </p:sp>
      <p:sp>
        <p:nvSpPr>
          <p:cNvPr id="590" name="Google Shape;590;p47"/>
          <p:cNvSpPr txBox="1"/>
          <p:nvPr/>
        </p:nvSpPr>
        <p:spPr>
          <a:xfrm>
            <a:off x="1008525" y="1526800"/>
            <a:ext cx="52707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1. Employee Performance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2. Satisfaction &amp; Engagement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3. Salary Analysis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4. Education &amp; Career Development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5. HR KPI Dashboard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6. Workforce Planning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7. Attrition &amp; Retention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8. Diversity &amp; Inclusion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/>
          <p:nvPr>
            <p:ph type="title"/>
          </p:nvPr>
        </p:nvSpPr>
        <p:spPr>
          <a:xfrm>
            <a:off x="877250" y="3220475"/>
            <a:ext cx="67746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Employee Performance Analysis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596" name="Google Shape;596;p48"/>
          <p:cNvSpPr txBox="1"/>
          <p:nvPr>
            <p:ph idx="2" type="title"/>
          </p:nvPr>
        </p:nvSpPr>
        <p:spPr>
          <a:xfrm>
            <a:off x="1037500" y="200430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pic>
        <p:nvPicPr>
          <p:cNvPr id="597" name="Google Shape;5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 sz="3200">
                <a:solidFill>
                  <a:schemeClr val="lt1"/>
                </a:solidFill>
              </a:rPr>
              <a:t>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49"/>
          <p:cNvSpPr txBox="1"/>
          <p:nvPr>
            <p:ph idx="2" type="subTitle"/>
          </p:nvPr>
        </p:nvSpPr>
        <p:spPr>
          <a:xfrm>
            <a:off x="896150" y="1274950"/>
            <a:ext cx="77040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Questions Answered: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What affects performance?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Manager vs self-ratings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Satisfaction vs performance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impact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KPIs: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Total Employees: 1326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Attrition Rate: 16.4%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Age: 28.97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Salary: 112.87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Tenure: 4.54 years</a:t>
            </a:r>
            <a:endParaRPr sz="18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 txBox="1"/>
          <p:nvPr>
            <p:ph type="title"/>
          </p:nvPr>
        </p:nvSpPr>
        <p:spPr>
          <a:xfrm>
            <a:off x="877250" y="3390900"/>
            <a:ext cx="78111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5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sz="2800">
              <a:solidFill>
                <a:schemeClr val="accent6"/>
              </a:solidFill>
            </a:endParaRPr>
          </a:p>
        </p:txBody>
      </p:sp>
      <p:sp>
        <p:nvSpPr>
          <p:cNvPr id="609" name="Google Shape;609;p50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pic>
        <p:nvPicPr>
          <p:cNvPr id="610" name="Google Shape;6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16" name="Google Shape;616;p51"/>
          <p:cNvSpPr txBox="1"/>
          <p:nvPr>
            <p:ph idx="2" type="subTitle"/>
          </p:nvPr>
        </p:nvSpPr>
        <p:spPr>
          <a:xfrm>
            <a:off x="760225" y="1547175"/>
            <a:ext cx="68229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Common satisfaction levels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Department-wise comparison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Impact of work-life balance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Role of training in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Key Visuals: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Bar Charts &amp; Donuts for satisfaction distribution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Line chart for training vs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989621" y="2824060"/>
            <a:ext cx="3246874" cy="284673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4"/>
          <p:cNvSpPr txBox="1"/>
          <p:nvPr>
            <p:ph type="title"/>
          </p:nvPr>
        </p:nvSpPr>
        <p:spPr>
          <a:xfrm>
            <a:off x="1497792" y="594058"/>
            <a:ext cx="59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Supervisor</a:t>
            </a:r>
            <a:endParaRPr/>
          </a:p>
        </p:txBody>
      </p:sp>
      <p:sp>
        <p:nvSpPr>
          <p:cNvPr id="470" name="Google Shape;470;p34"/>
          <p:cNvSpPr txBox="1"/>
          <p:nvPr/>
        </p:nvSpPr>
        <p:spPr>
          <a:xfrm>
            <a:off x="1776791" y="2109713"/>
            <a:ext cx="5436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9652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Dr\ </a:t>
            </a:r>
            <a:r>
              <a:rPr b="1" lang="en-US" sz="30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Sara Beshear</a:t>
            </a:r>
            <a:endParaRPr b="1" i="0" sz="30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9652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1" name="Google Shape;471;p34"/>
          <p:cNvSpPr txBox="1"/>
          <p:nvPr/>
        </p:nvSpPr>
        <p:spPr>
          <a:xfrm>
            <a:off x="2058600" y="3985838"/>
            <a:ext cx="469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8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Power BI Track</a:t>
            </a:r>
            <a:endParaRPr b="1" i="0" sz="28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2627892" y="1611122"/>
            <a:ext cx="3734700" cy="3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Education &amp; Career Development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622" name="Google Shape;622;p52"/>
          <p:cNvSpPr txBox="1"/>
          <p:nvPr>
            <p:ph idx="2" type="title"/>
          </p:nvPr>
        </p:nvSpPr>
        <p:spPr>
          <a:xfrm>
            <a:off x="953450" y="225600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pic>
        <p:nvPicPr>
          <p:cNvPr id="623" name="Google Shape;6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/>
          <p:nvPr>
            <p:ph type="title"/>
          </p:nvPr>
        </p:nvSpPr>
        <p:spPr>
          <a:xfrm>
            <a:off x="824075" y="617875"/>
            <a:ext cx="815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Figtree"/>
              <a:buChar char="❖"/>
            </a:pPr>
            <a:r>
              <a:rPr b="1" lang="en-US" sz="41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Education &amp; Career Development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29" name="Google Shape;629;p53"/>
          <p:cNvSpPr txBox="1"/>
          <p:nvPr>
            <p:ph idx="2" type="subTitle"/>
          </p:nvPr>
        </p:nvSpPr>
        <p:spPr>
          <a:xfrm>
            <a:off x="824075" y="1499100"/>
            <a:ext cx="6672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Education vs performance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per education level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Tenure and manager rating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Trends in employee growth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Insights: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Surprisingly, some with less education perform better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moderately affects job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Salary Analysis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35" name="Google Shape;635;p54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07</a:t>
            </a:r>
            <a:endParaRPr/>
          </a:p>
        </p:txBody>
      </p:sp>
      <p:pic>
        <p:nvPicPr>
          <p:cNvPr id="636" name="Google Shape;63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42" name="Google Shape;642;p55"/>
          <p:cNvSpPr txBox="1"/>
          <p:nvPr>
            <p:ph idx="2" type="subTitle"/>
          </p:nvPr>
        </p:nvSpPr>
        <p:spPr>
          <a:xfrm>
            <a:off x="704200" y="1585375"/>
            <a:ext cx="68787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Average/median/max salaries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Salary by department &amp; education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Growth rate per role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Gender-based salary gaps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Salary comparison (stayers vs leavers)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6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Attrition &amp; Retention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8" name="Google Shape;648;p56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08</a:t>
            </a:r>
            <a:endParaRPr/>
          </a:p>
        </p:txBody>
      </p:sp>
      <p:pic>
        <p:nvPicPr>
          <p:cNvPr id="649" name="Google Shape;6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lang="en-US" sz="4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Satisfaction &amp; Engagement</a:t>
            </a:r>
            <a:endParaRPr b="1" sz="27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55" name="Google Shape;655;p57"/>
          <p:cNvSpPr txBox="1"/>
          <p:nvPr>
            <p:ph idx="2" type="subTitle"/>
          </p:nvPr>
        </p:nvSpPr>
        <p:spPr>
          <a:xfrm>
            <a:off x="824075" y="1642675"/>
            <a:ext cx="6759000" cy="3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07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Key Insights: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High-risk roles for attrition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Patterns in turnover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Impact of job role, promotion history, manager relationship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8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5"/>
                </a:solidFill>
                <a:latin typeface="Figtree"/>
                <a:ea typeface="Figtree"/>
                <a:cs typeface="Figtree"/>
                <a:sym typeface="Figtree"/>
              </a:rPr>
              <a:t>Diversity &amp; Inclusion</a:t>
            </a:r>
            <a:endParaRPr b="1" sz="2700">
              <a:solidFill>
                <a:schemeClr val="accent5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58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09</a:t>
            </a:r>
            <a:endParaRPr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Diversity &amp; Inclusion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68" name="Google Shape;668;p59"/>
          <p:cNvSpPr txBox="1"/>
          <p:nvPr>
            <p:ph idx="2" type="subTitle"/>
          </p:nvPr>
        </p:nvSpPr>
        <p:spPr>
          <a:xfrm>
            <a:off x="824075" y="1586650"/>
            <a:ext cx="7500000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Insights: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Gender distribution by job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Diversity's impact on satisfaction and performance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Underrepresented groups in leadership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Career progression by demographic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Modeling Schema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4" name="Google Shape;674;p60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10</a:t>
            </a:r>
            <a:endParaRPr/>
          </a:p>
        </p:txBody>
      </p:sp>
      <p:pic>
        <p:nvPicPr>
          <p:cNvPr id="675" name="Google Shape;67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Modeling Schema</a:t>
            </a:r>
            <a:endParaRPr b="1" sz="27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81" name="Google Shape;681;p61"/>
          <p:cNvSpPr txBox="1"/>
          <p:nvPr>
            <p:ph idx="2" type="subTitle"/>
          </p:nvPr>
        </p:nvSpPr>
        <p:spPr>
          <a:xfrm>
            <a:off x="824075" y="1744550"/>
            <a:ext cx="77040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b="1" lang="en-US" sz="31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Employee Table (Primary: EmployeeID)</a:t>
            </a:r>
            <a:endParaRPr b="1" sz="31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b="1" lang="en-US" sz="31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PerformanceRating, EducationLevel, RatingLevel, SatisfactionLevel</a:t>
            </a:r>
            <a:endParaRPr b="1" sz="31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b="1" lang="en-US" sz="31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 Relationships support slicing/filtering</a:t>
            </a:r>
            <a:endParaRPr b="1" sz="31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/>
          <p:nvPr>
            <p:ph type="title"/>
          </p:nvPr>
        </p:nvSpPr>
        <p:spPr>
          <a:xfrm>
            <a:off x="1150583" y="550242"/>
            <a:ext cx="59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500"/>
              <a:t>Our Team</a:t>
            </a:r>
            <a:endParaRPr sz="4500"/>
          </a:p>
        </p:txBody>
      </p:sp>
      <p:sp>
        <p:nvSpPr>
          <p:cNvPr id="478" name="Google Shape;478;p35"/>
          <p:cNvSpPr txBox="1"/>
          <p:nvPr/>
        </p:nvSpPr>
        <p:spPr>
          <a:xfrm>
            <a:off x="865890" y="1542520"/>
            <a:ext cx="5916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Sara Ashraf Eldapaa Soliman</a:t>
            </a:r>
            <a:endParaRPr b="1" sz="24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Hana Mohey Abdallah</a:t>
            </a:r>
            <a:endParaRPr b="1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Ganna Ayman Elsayed</a:t>
            </a:r>
            <a:endParaRPr b="1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Nada Hany Mohamed</a:t>
            </a:r>
            <a:endParaRPr b="1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Abdelrahman Shaanan Mohi</a:t>
            </a:r>
            <a:endParaRPr b="1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b="1" lang="en-US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Doha Osama Mohamed</a:t>
            </a:r>
            <a:endParaRPr b="1" sz="24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9" name="Google Shape;479;p35"/>
          <p:cNvSpPr/>
          <p:nvPr/>
        </p:nvSpPr>
        <p:spPr>
          <a:xfrm flipH="1" rot="10800000">
            <a:off x="1185552" y="1333838"/>
            <a:ext cx="2782200" cy="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050" y="56015"/>
            <a:ext cx="3546926" cy="32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4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Conclusion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687" name="Google Shape;687;p62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11</a:t>
            </a:r>
            <a:endParaRPr/>
          </a:p>
        </p:txBody>
      </p:sp>
      <p:pic>
        <p:nvPicPr>
          <p:cNvPr id="688" name="Google Shape;6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b="1" lang="en-US" sz="4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Conclusion</a:t>
            </a:r>
            <a:endParaRPr b="1" sz="27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94" name="Google Shape;694;p63"/>
          <p:cNvSpPr txBox="1"/>
          <p:nvPr>
            <p:ph idx="2" type="subTitle"/>
          </p:nvPr>
        </p:nvSpPr>
        <p:spPr>
          <a:xfrm>
            <a:off x="92007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Outcomes: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Visual insights for HR strategy</a:t>
            </a:r>
            <a:endParaRPr b="1"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Improved decision-making</a:t>
            </a:r>
            <a:endParaRPr b="1"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Identified gaps in satisfaction, pay, diversity</a:t>
            </a:r>
            <a:endParaRPr b="1"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Enabled proactive workforce planning</a:t>
            </a:r>
            <a:endParaRPr b="1"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315860" y="2571750"/>
            <a:ext cx="5993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>
                <a:solidFill>
                  <a:schemeClr val="dk1"/>
                </a:solidFill>
              </a:rPr>
              <a:t>Models and Results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8">
            <a:off x="3999815" y="1286398"/>
            <a:ext cx="5059800" cy="184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/>
          <p:nvPr>
            <p:ph type="title"/>
          </p:nvPr>
        </p:nvSpPr>
        <p:spPr>
          <a:xfrm>
            <a:off x="315860" y="2571750"/>
            <a:ext cx="5993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>
                <a:solidFill>
                  <a:schemeClr val="dk1"/>
                </a:solidFill>
              </a:rPr>
              <a:t>What’s Next </a:t>
            </a:r>
            <a:endParaRPr/>
          </a:p>
        </p:txBody>
      </p:sp>
      <p:pic>
        <p:nvPicPr>
          <p:cNvPr id="706" name="Google Shape;70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8">
            <a:off x="3999815" y="1286398"/>
            <a:ext cx="5059800" cy="184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/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b="1" lang="en-US" sz="4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Conclusion</a:t>
            </a:r>
            <a:endParaRPr b="1" sz="27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712" name="Google Shape;712;p66"/>
          <p:cNvSpPr txBox="1"/>
          <p:nvPr>
            <p:ph idx="2" type="subTitle"/>
          </p:nvPr>
        </p:nvSpPr>
        <p:spPr>
          <a:xfrm>
            <a:off x="92007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Outcomes: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Visual insights for HR strategy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Improved decision-making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Identified gaps in satisfaction, pay, diversity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Enabled proactive workforce planning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/>
          <p:nvPr>
            <p:ph type="title"/>
          </p:nvPr>
        </p:nvSpPr>
        <p:spPr>
          <a:xfrm>
            <a:off x="824078" y="4497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What’s Next 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718" name="Google Shape;718;p67"/>
          <p:cNvSpPr txBox="1"/>
          <p:nvPr>
            <p:ph idx="2" type="subTitle"/>
          </p:nvPr>
        </p:nvSpPr>
        <p:spPr>
          <a:xfrm>
            <a:off x="156442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1. Advanced Predictive Analytics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2. Real-Time Data Integration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3. Employee Sentiment Analysis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4. Custom Alerts &amp; Notifications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5. Enhanced Diversity Metrics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6. External Benchmarking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7. Mobile-Friendly Dashboards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8. Additional Filters &amp; Personalization</a:t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/>
          <p:nvPr>
            <p:ph type="title"/>
          </p:nvPr>
        </p:nvSpPr>
        <p:spPr>
          <a:xfrm>
            <a:off x="877250" y="3220475"/>
            <a:ext cx="67536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>
                <a:solidFill>
                  <a:schemeClr val="accent6"/>
                </a:solidFill>
              </a:rPr>
              <a:t>RESOURCES (TOOLS)</a:t>
            </a:r>
            <a:endParaRPr sz="4800"/>
          </a:p>
        </p:txBody>
      </p:sp>
      <p:sp>
        <p:nvSpPr>
          <p:cNvPr id="724" name="Google Shape;724;p68"/>
          <p:cNvSpPr txBox="1"/>
          <p:nvPr>
            <p:ph idx="2" type="title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9</a:t>
            </a:r>
            <a:endParaRPr/>
          </a:p>
        </p:txBody>
      </p:sp>
      <p:pic>
        <p:nvPicPr>
          <p:cNvPr id="725" name="Google Shape;7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69"/>
          <p:cNvPicPr preferRelativeResize="0"/>
          <p:nvPr/>
        </p:nvPicPr>
        <p:blipFill rotWithShape="1">
          <a:blip r:embed="rId3">
            <a:alphaModFix amt="52999"/>
          </a:blip>
          <a:srcRect b="0" l="0" r="0" t="0"/>
          <a:stretch/>
        </p:blipFill>
        <p:spPr>
          <a:xfrm>
            <a:off x="2013574" y="562353"/>
            <a:ext cx="4546801" cy="407390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>
                <a:solidFill>
                  <a:schemeClr val="lt1"/>
                </a:solidFill>
              </a:rPr>
              <a:t>Tools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32" name="Google Shape;732;p69"/>
          <p:cNvGrpSpPr/>
          <p:nvPr/>
        </p:nvGrpSpPr>
        <p:grpSpPr>
          <a:xfrm>
            <a:off x="8092953" y="4019885"/>
            <a:ext cx="1123603" cy="1123603"/>
            <a:chOff x="8092953" y="4019885"/>
            <a:chExt cx="1123603" cy="1123603"/>
          </a:xfrm>
        </p:grpSpPr>
        <p:sp>
          <p:nvSpPr>
            <p:cNvPr id="733" name="Google Shape;733;p69"/>
            <p:cNvSpPr/>
            <p:nvPr/>
          </p:nvSpPr>
          <p:spPr>
            <a:xfrm rot="8100000">
              <a:off x="8546967" y="4588782"/>
              <a:ext cx="374076" cy="364909"/>
            </a:xfrm>
            <a:custGeom>
              <a:rect b="b" l="l" r="r" t="t"/>
              <a:pathLst>
                <a:path extrusionOk="0" h="5294" w="5427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9"/>
            <p:cNvSpPr/>
            <p:nvPr/>
          </p:nvSpPr>
          <p:spPr>
            <a:xfrm rot="8100000">
              <a:off x="8219538" y="4222395"/>
              <a:ext cx="870432" cy="718582"/>
            </a:xfrm>
            <a:custGeom>
              <a:rect b="b" l="l" r="r" t="t"/>
              <a:pathLst>
                <a:path extrusionOk="0" h="10425" w="12628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3525" y="3559225"/>
            <a:ext cx="980700" cy="9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9763" y="743075"/>
            <a:ext cx="980700" cy="97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9800" y="15763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/>
          <p:nvPr>
            <p:ph type="title"/>
          </p:nvPr>
        </p:nvSpPr>
        <p:spPr>
          <a:xfrm>
            <a:off x="580200" y="1135050"/>
            <a:ext cx="4448100" cy="3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/>
              <a:t>Thanks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>
                <a:solidFill>
                  <a:schemeClr val="lt1"/>
                </a:solidFill>
              </a:rPr>
              <a:t>for </a:t>
            </a:r>
            <a:endParaRPr sz="7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>
                <a:solidFill>
                  <a:schemeClr val="lt1"/>
                </a:solidFill>
              </a:rPr>
              <a:t>listening</a:t>
            </a:r>
            <a:r>
              <a:rPr lang="en-US" sz="7000"/>
              <a:t>!</a:t>
            </a:r>
            <a:endParaRPr sz="7000"/>
          </a:p>
        </p:txBody>
      </p:sp>
      <p:pic>
        <p:nvPicPr>
          <p:cNvPr id="743" name="Google Shape;74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8300" y="669600"/>
            <a:ext cx="3439852" cy="30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0"/>
          <p:cNvSpPr txBox="1"/>
          <p:nvPr/>
        </p:nvSpPr>
        <p:spPr>
          <a:xfrm>
            <a:off x="4874550" y="1538550"/>
            <a:ext cx="35298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HR Data</a:t>
            </a:r>
            <a:endParaRPr b="0" i="0" sz="6000" u="none" cap="none" strike="noStrike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team</a:t>
            </a:r>
            <a:endParaRPr b="0" i="0" sz="1800" u="none" cap="none" strike="noStrike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477648" y="53085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AGENDA</a:t>
            </a:r>
            <a:endParaRPr sz="4000"/>
          </a:p>
        </p:txBody>
      </p:sp>
      <p:sp>
        <p:nvSpPr>
          <p:cNvPr id="486" name="Google Shape;486;p36"/>
          <p:cNvSpPr txBox="1"/>
          <p:nvPr/>
        </p:nvSpPr>
        <p:spPr>
          <a:xfrm>
            <a:off x="1897825" y="1325875"/>
            <a:ext cx="22242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accent6"/>
                </a:solidFill>
              </a:rPr>
              <a:t>Introduction</a:t>
            </a:r>
            <a:endParaRPr b="1" sz="15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accent6"/>
                </a:solidFill>
              </a:rPr>
              <a:t>Exploring DataSet</a:t>
            </a:r>
            <a:endParaRPr b="1" sz="15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accent4"/>
                </a:solidFill>
              </a:rPr>
              <a:t>PREPROCESSING</a:t>
            </a:r>
            <a:endParaRPr b="1" sz="15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accent6"/>
                </a:solidFill>
              </a:rPr>
              <a:t>Project Objectives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E0DCDE"/>
                </a:solidFill>
                <a:latin typeface="Figtree"/>
                <a:ea typeface="Figtree"/>
                <a:cs typeface="Figtree"/>
                <a:sym typeface="Figtree"/>
              </a:rPr>
              <a:t>Models </a:t>
            </a:r>
            <a:r>
              <a:rPr b="1" lang="en-US" sz="1500">
                <a:solidFill>
                  <a:srgbClr val="E0DCDE"/>
                </a:solidFill>
                <a:latin typeface="Figtree"/>
                <a:ea typeface="Figtree"/>
                <a:cs typeface="Figtree"/>
                <a:sym typeface="Figtree"/>
              </a:rPr>
              <a:t>and Results</a:t>
            </a:r>
            <a:endParaRPr b="1" sz="4800">
              <a:solidFill>
                <a:srgbClr val="E0DCD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accent6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7" name="Google Shape;487;p36"/>
          <p:cNvSpPr/>
          <p:nvPr/>
        </p:nvSpPr>
        <p:spPr>
          <a:xfrm flipH="1">
            <a:off x="1491228" y="1380389"/>
            <a:ext cx="417300" cy="321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38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6"/>
          <p:cNvSpPr/>
          <p:nvPr/>
        </p:nvSpPr>
        <p:spPr>
          <a:xfrm flipH="1">
            <a:off x="1491227" y="1789082"/>
            <a:ext cx="417300" cy="321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 flipH="1">
            <a:off x="1480525" y="2197755"/>
            <a:ext cx="417300" cy="321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6"/>
          <p:cNvSpPr/>
          <p:nvPr/>
        </p:nvSpPr>
        <p:spPr>
          <a:xfrm flipH="1">
            <a:off x="1480527" y="2614661"/>
            <a:ext cx="417300" cy="321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6"/>
          <p:cNvSpPr/>
          <p:nvPr/>
        </p:nvSpPr>
        <p:spPr>
          <a:xfrm flipH="1">
            <a:off x="1480527" y="3031565"/>
            <a:ext cx="417300" cy="321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/>
          <p:nvPr/>
        </p:nvSpPr>
        <p:spPr>
          <a:xfrm flipH="1">
            <a:off x="1480529" y="3397375"/>
            <a:ext cx="417300" cy="3261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6"/>
          <p:cNvSpPr/>
          <p:nvPr/>
        </p:nvSpPr>
        <p:spPr>
          <a:xfrm flipH="1">
            <a:off x="1480513" y="3865388"/>
            <a:ext cx="417300" cy="3261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25400">
            <a:solidFill>
              <a:srgbClr val="38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1975025" y="3397375"/>
            <a:ext cx="222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What’s Next </a:t>
            </a:r>
            <a:endParaRPr b="1" i="0" sz="1500" u="sng" cap="none" strike="noStrike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1975025" y="3820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4"/>
                </a:solidFill>
              </a:rPr>
              <a:t>RESOURCE (TOOLS)</a:t>
            </a:r>
            <a:endParaRPr b="1" sz="1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type="title"/>
          </p:nvPr>
        </p:nvSpPr>
        <p:spPr>
          <a:xfrm>
            <a:off x="572450" y="3220475"/>
            <a:ext cx="72915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800">
                <a:solidFill>
                  <a:schemeClr val="accent6"/>
                </a:solidFill>
              </a:rPr>
              <a:t>Introduction</a:t>
            </a:r>
            <a:endParaRPr/>
          </a:p>
        </p:txBody>
      </p:sp>
      <p:sp>
        <p:nvSpPr>
          <p:cNvPr id="501" name="Google Shape;501;p37"/>
          <p:cNvSpPr txBox="1"/>
          <p:nvPr>
            <p:ph idx="2" type="title"/>
          </p:nvPr>
        </p:nvSpPr>
        <p:spPr>
          <a:xfrm>
            <a:off x="572450" y="23727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type="title"/>
          </p:nvPr>
        </p:nvSpPr>
        <p:spPr>
          <a:xfrm>
            <a:off x="326224" y="477581"/>
            <a:ext cx="78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3000"/>
              <a:t>Problem Definition</a:t>
            </a:r>
            <a:endParaRPr sz="3000"/>
          </a:p>
        </p:txBody>
      </p:sp>
      <p:sp>
        <p:nvSpPr>
          <p:cNvPr id="508" name="Google Shape;508;p38"/>
          <p:cNvSpPr txBox="1"/>
          <p:nvPr/>
        </p:nvSpPr>
        <p:spPr>
          <a:xfrm>
            <a:off x="554825" y="1125900"/>
            <a:ext cx="4454100" cy="3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Overview: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This Power BI data model helps HR teams analyze: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Employee demographics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Performance ratings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Satisfaction levels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715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It supports effective decision-making through interactive dashboards.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pic>
        <p:nvPicPr>
          <p:cNvPr id="509" name="Google Shape;5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5013" y="1264677"/>
            <a:ext cx="3546926" cy="328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on a computer&#10;&#10;Description automatically generated" id="510" name="Google Shape;510;p38"/>
          <p:cNvPicPr preferRelativeResize="0"/>
          <p:nvPr/>
        </p:nvPicPr>
        <p:blipFill rotWithShape="1">
          <a:blip r:embed="rId4">
            <a:alphaModFix/>
          </a:blip>
          <a:srcRect b="0" l="16667" r="16666" t="0"/>
          <a:stretch/>
        </p:blipFill>
        <p:spPr>
          <a:xfrm>
            <a:off x="5590325" y="1596624"/>
            <a:ext cx="2616300" cy="26163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1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2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3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/>
          <p:nvPr>
            <p:ph type="title"/>
          </p:nvPr>
        </p:nvSpPr>
        <p:spPr>
          <a:xfrm>
            <a:off x="572450" y="3220475"/>
            <a:ext cx="72915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-US" sz="4800">
                <a:solidFill>
                  <a:schemeClr val="accent4"/>
                </a:solidFill>
                <a:latin typeface="Figtree"/>
                <a:ea typeface="Figtree"/>
                <a:cs typeface="Figtree"/>
                <a:sym typeface="Figtree"/>
              </a:rPr>
              <a:t>Exploring DataSet</a:t>
            </a:r>
            <a:endParaRPr b="1" sz="48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6" name="Google Shape;516;p39"/>
          <p:cNvSpPr txBox="1"/>
          <p:nvPr>
            <p:ph idx="2" type="title"/>
          </p:nvPr>
        </p:nvSpPr>
        <p:spPr>
          <a:xfrm>
            <a:off x="572450" y="2442775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3060000" dist="85725">
              <a:srgbClr val="000000">
                <a:alpha val="5450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517" name="Google Shape;5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600200" y="413850"/>
            <a:ext cx="77040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4000"/>
              <a:t>Dataset</a:t>
            </a:r>
            <a:endParaRPr sz="4000"/>
          </a:p>
        </p:txBody>
      </p:sp>
      <p:sp>
        <p:nvSpPr>
          <p:cNvPr id="523" name="Google Shape;523;p40"/>
          <p:cNvSpPr txBox="1"/>
          <p:nvPr>
            <p:ph idx="2" type="subTitle"/>
          </p:nvPr>
        </p:nvSpPr>
        <p:spPr>
          <a:xfrm>
            <a:off x="740825" y="1225950"/>
            <a:ext cx="7917000" cy="3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300" u="sng">
                <a:latin typeface="Figtree"/>
                <a:ea typeface="Figtree"/>
                <a:cs typeface="Figtree"/>
                <a:sym typeface="Figtree"/>
              </a:rPr>
              <a:t>WSJ0-2mix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[17]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Figtree"/>
              <a:buAutoNum type="arabicPeriod"/>
            </a:pPr>
            <a:r>
              <a:rPr b="1" lang="en-US" sz="1500">
                <a:latin typeface="Figtree"/>
                <a:ea typeface="Figtree"/>
                <a:cs typeface="Figtree"/>
                <a:sym typeface="Figtree"/>
              </a:rPr>
              <a:t>It comprises mixtures of two speakers’ audio signals categorized into four variations:</a:t>
            </a:r>
            <a:endParaRPr b="1" sz="1500">
              <a:latin typeface="Figtree"/>
              <a:ea typeface="Figtree"/>
              <a:cs typeface="Figtree"/>
              <a:sym typeface="Figtree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Min version: The longer signal is truncated to the shorter signal’s length.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Max version: Silence is appended to the shorter signal to match the longer signal.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b="1" lang="en-US" sz="1300">
                <a:latin typeface="Figtree"/>
                <a:ea typeface="Figtree"/>
                <a:cs typeface="Figtree"/>
                <a:sym typeface="Figtree"/>
              </a:rPr>
              <a:t>8 kHz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 sampling rate: Used for lower processing and memory requirements.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b="1" lang="en-US" sz="1300">
                <a:latin typeface="Figtree"/>
                <a:ea typeface="Figtree"/>
                <a:cs typeface="Figtree"/>
                <a:sym typeface="Figtree"/>
              </a:rPr>
              <a:t>16 kHz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 sampling rate: Includes a larger part of the speech spectrum.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Figtree"/>
              <a:buAutoNum type="arabicPeriod"/>
            </a:pPr>
            <a:r>
              <a:rPr b="1" lang="en-US" sz="1500">
                <a:latin typeface="Figtree"/>
                <a:ea typeface="Figtree"/>
                <a:cs typeface="Figtree"/>
                <a:sym typeface="Figtree"/>
              </a:rPr>
              <a:t>The dataset is divided into:</a:t>
            </a:r>
            <a:endParaRPr b="1" sz="1500">
              <a:latin typeface="Figtree"/>
              <a:ea typeface="Figtree"/>
              <a:cs typeface="Figtree"/>
              <a:sym typeface="Figtre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Training set: 30 hours, 20,000 two-speaker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Validation set: 10 hours, 5,000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Test set: 5 hours, 3,000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The test set contains speakers not present in the training or validation sets.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grpSp>
        <p:nvGrpSpPr>
          <p:cNvPr id="524" name="Google Shape;524;p40"/>
          <p:cNvGrpSpPr/>
          <p:nvPr/>
        </p:nvGrpSpPr>
        <p:grpSpPr>
          <a:xfrm>
            <a:off x="8092951" y="4019884"/>
            <a:ext cx="1123603" cy="1123603"/>
            <a:chOff x="8092951" y="4019884"/>
            <a:chExt cx="1123603" cy="1123603"/>
          </a:xfrm>
        </p:grpSpPr>
        <p:sp>
          <p:nvSpPr>
            <p:cNvPr id="525" name="Google Shape;525;p40"/>
            <p:cNvSpPr/>
            <p:nvPr/>
          </p:nvSpPr>
          <p:spPr>
            <a:xfrm rot="8100000">
              <a:off x="8546967" y="4588782"/>
              <a:ext cx="374076" cy="364909"/>
            </a:xfrm>
            <a:custGeom>
              <a:rect b="b" l="l" r="r" t="t"/>
              <a:pathLst>
                <a:path extrusionOk="0" h="5294" w="5427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rot="8100000">
              <a:off x="8219536" y="4222395"/>
              <a:ext cx="870432" cy="718582"/>
            </a:xfrm>
            <a:custGeom>
              <a:rect b="b" l="l" r="r" t="t"/>
              <a:pathLst>
                <a:path extrusionOk="0" h="10425" w="12628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40"/>
          <p:cNvSpPr/>
          <p:nvPr/>
        </p:nvSpPr>
        <p:spPr>
          <a:xfrm>
            <a:off x="0" y="-184666"/>
            <a:ext cx="2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40"/>
          <p:cNvGrpSpPr/>
          <p:nvPr/>
        </p:nvGrpSpPr>
        <p:grpSpPr>
          <a:xfrm>
            <a:off x="7378670" y="443593"/>
            <a:ext cx="1123608" cy="1126509"/>
            <a:chOff x="-47896750" y="2710600"/>
            <a:chExt cx="300125" cy="300900"/>
          </a:xfrm>
        </p:grpSpPr>
        <p:sp>
          <p:nvSpPr>
            <p:cNvPr id="529" name="Google Shape;529;p40"/>
            <p:cNvSpPr/>
            <p:nvPr/>
          </p:nvSpPr>
          <p:spPr>
            <a:xfrm>
              <a:off x="-47896750" y="2710600"/>
              <a:ext cx="300125" cy="300900"/>
            </a:xfrm>
            <a:custGeom>
              <a:rect b="b" l="l" r="r" t="t"/>
              <a:pathLst>
                <a:path extrusionOk="0" h="12036" w="12005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-47834525" y="29043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-47790400" y="2884475"/>
              <a:ext cx="38600" cy="36450"/>
            </a:xfrm>
            <a:custGeom>
              <a:rect b="b" l="l" r="r" t="t"/>
              <a:pathLst>
                <a:path extrusionOk="0" h="1458" w="1544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-47896750" y="2885150"/>
              <a:ext cx="37050" cy="37350"/>
            </a:xfrm>
            <a:custGeom>
              <a:rect b="b" l="l" r="r" t="t"/>
              <a:pathLst>
                <a:path extrusionOk="0" h="1494" w="1482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1"/>
          <p:cNvGrpSpPr/>
          <p:nvPr/>
        </p:nvGrpSpPr>
        <p:grpSpPr>
          <a:xfrm>
            <a:off x="5279659" y="474463"/>
            <a:ext cx="3212929" cy="3108523"/>
            <a:chOff x="3270550" y="832575"/>
            <a:chExt cx="499375" cy="483125"/>
          </a:xfrm>
        </p:grpSpPr>
        <p:sp>
          <p:nvSpPr>
            <p:cNvPr id="538" name="Google Shape;538;p41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41" name="Google Shape;541;p41"/>
          <p:cNvGraphicFramePr/>
          <p:nvPr/>
        </p:nvGraphicFramePr>
        <p:xfrm>
          <a:off x="522563" y="1190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{94F9D0DD-8DD5-45AA-AC9C-982C71AC35D3}</a:tableStyleId>
              </a:tblPr>
              <a:tblGrid>
                <a:gridCol w="382850"/>
                <a:gridCol w="382850"/>
                <a:gridCol w="423675"/>
                <a:gridCol w="865125"/>
                <a:gridCol w="701275"/>
                <a:gridCol w="599125"/>
                <a:gridCol w="382850"/>
                <a:gridCol w="1453700"/>
                <a:gridCol w="543975"/>
                <a:gridCol w="2363425"/>
              </a:tblGrid>
              <a:tr h="2773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DataSet name</a:t>
                      </a:r>
                      <a:endParaRPr sz="600" u="none" cap="none" strike="noStrike"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Dataset info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Figtree ExtraBold"/>
                        <a:ea typeface="Figtree ExtraBold"/>
                        <a:cs typeface="Figtree ExtraBold"/>
                        <a:sym typeface="Figtree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Link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Figtree ExtraBold"/>
                        <a:ea typeface="Figtree ExtraBold"/>
                        <a:cs typeface="Figtree ExtraBold"/>
                        <a:sym typeface="Figtree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</a:tr>
              <a:tr h="5824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WSJ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-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mix[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17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30 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hours,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20,000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two-speaker mixtures.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Validation set: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10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hours,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5,000 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mixtures.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5 hours, 3,000 mixtures.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3"/>
                        </a:rPr>
                        <a:t>Kaggle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4"/>
                        </a:rPr>
                        <a:t>GitHub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30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LibriSpeech[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19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-3111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100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(train-clean-100),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360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(train-clean-360), and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500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(train-other-500).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Validation Set: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5.4 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hours (dev-clean) and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5.3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(dev-other).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5.4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(test-clean) and </a:t>
                      </a:r>
                      <a:r>
                        <a:rPr b="1" lang="en-US" sz="10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5.1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(test-other).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5"/>
                        </a:rPr>
                        <a:t>Kaggle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6"/>
                        </a:rPr>
                        <a:t>TensorFlow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69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Libri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mix[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16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 train-360: Utterances: 50,800, Hours: 212 hours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 train-100: Utterances: 13,900, Hours: 58 hours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Development Set: Utterances: 3,000, Hours: 11 hours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Utterances: 3,000, Hours: 11 hours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7"/>
                        </a:rPr>
                        <a:t>Kaggle</a:t>
                      </a:r>
                      <a:endParaRPr sz="1100" u="none" cap="none" strike="noStrike"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cap="none" strike="noStrik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8"/>
                        </a:rPr>
                        <a:t>GitHub</a:t>
                      </a:r>
                      <a:endParaRPr sz="1100" u="none" cap="none" strike="noStrike"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2" name="Google Shape;542;p41"/>
          <p:cNvSpPr txBox="1"/>
          <p:nvPr>
            <p:ph type="title"/>
          </p:nvPr>
        </p:nvSpPr>
        <p:spPr>
          <a:xfrm>
            <a:off x="788603" y="4744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b="1" lang="en-US" sz="3200">
                <a:solidFill>
                  <a:schemeClr val="lt1"/>
                </a:solidFill>
              </a:rPr>
              <a:t>DataSets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Subject for High School: Sound Waves by Slidesgo">
  <a:themeElements>
    <a:clrScheme name="Simple Light">
      <a:dk1>
        <a:srgbClr val="E0DCDE"/>
      </a:dk1>
      <a:lt1>
        <a:srgbClr val="7BBCC7"/>
      </a:lt1>
      <a:dk2>
        <a:srgbClr val="344357"/>
      </a:dk2>
      <a:lt2>
        <a:srgbClr val="232D3B"/>
      </a:lt2>
      <a:accent1>
        <a:srgbClr val="878787"/>
      </a:accent1>
      <a:accent2>
        <a:srgbClr val="B13472"/>
      </a:accent2>
      <a:accent3>
        <a:srgbClr val="344357"/>
      </a:accent3>
      <a:accent4>
        <a:srgbClr val="FFFFFF"/>
      </a:accent4>
      <a:accent5>
        <a:srgbClr val="FFFFFF"/>
      </a:accent5>
      <a:accent6>
        <a:srgbClr val="FFFFFF"/>
      </a:accent6>
      <a:hlink>
        <a:srgbClr val="E0DC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